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810" r:id="rId2"/>
    <p:sldMasterId id="2147483831" r:id="rId3"/>
  </p:sldMasterIdLst>
  <p:notesMasterIdLst>
    <p:notesMasterId r:id="rId17"/>
  </p:notesMasterIdLst>
  <p:handoutMasterIdLst>
    <p:handoutMasterId r:id="rId18"/>
  </p:handoutMasterIdLst>
  <p:sldIdLst>
    <p:sldId id="657" r:id="rId4"/>
    <p:sldId id="658" r:id="rId5"/>
    <p:sldId id="681" r:id="rId6"/>
    <p:sldId id="682" r:id="rId7"/>
    <p:sldId id="671" r:id="rId8"/>
    <p:sldId id="678" r:id="rId9"/>
    <p:sldId id="679" r:id="rId10"/>
    <p:sldId id="660" r:id="rId11"/>
    <p:sldId id="672" r:id="rId12"/>
    <p:sldId id="673" r:id="rId13"/>
    <p:sldId id="663" r:id="rId14"/>
    <p:sldId id="664" r:id="rId15"/>
    <p:sldId id="665" r:id="rId16"/>
  </p:sldIdLst>
  <p:sldSz cx="9144000" cy="5143500" type="screen16x9"/>
  <p:notesSz cx="7010400" cy="92964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4" userDrawn="1">
          <p15:clr>
            <a:srgbClr val="A4A3A4"/>
          </p15:clr>
        </p15:guide>
        <p15:guide id="2" orient="horz" pos="2266" userDrawn="1">
          <p15:clr>
            <a:srgbClr val="A4A3A4"/>
          </p15:clr>
        </p15:guide>
        <p15:guide id="3" orient="horz" pos="1990" userDrawn="1">
          <p15:clr>
            <a:srgbClr val="A4A3A4"/>
          </p15:clr>
        </p15:guide>
        <p15:guide id="4" orient="horz" pos="2420" userDrawn="1">
          <p15:clr>
            <a:srgbClr val="A4A3A4"/>
          </p15:clr>
        </p15:guide>
        <p15:guide id="5" orient="horz" pos="2125" userDrawn="1">
          <p15:clr>
            <a:srgbClr val="A4A3A4"/>
          </p15:clr>
        </p15:guide>
        <p15:guide id="6" orient="horz" pos="2111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2437" userDrawn="1">
          <p15:clr>
            <a:srgbClr val="A4A3A4"/>
          </p15:clr>
        </p15:guide>
        <p15:guide id="9" pos="2359" userDrawn="1">
          <p15:clr>
            <a:srgbClr val="A4A3A4"/>
          </p15:clr>
        </p15:guide>
        <p15:guide id="10" pos="2519" userDrawn="1">
          <p15:clr>
            <a:srgbClr val="A4A3A4"/>
          </p15:clr>
        </p15:guide>
        <p15:guide id="11" pos="2364" userDrawn="1">
          <p15:clr>
            <a:srgbClr val="A4A3A4"/>
          </p15:clr>
        </p15:guide>
        <p15:guide id="12" pos="2286" userDrawn="1">
          <p15:clr>
            <a:srgbClr val="A4A3A4"/>
          </p15:clr>
        </p15:guide>
        <p15:guide id="13" pos="2442" userDrawn="1">
          <p15:clr>
            <a:srgbClr val="A4A3A4"/>
          </p15:clr>
        </p15:guide>
        <p15:guide id="14" pos="2292" userDrawn="1">
          <p15:clr>
            <a:srgbClr val="A4A3A4"/>
          </p15:clr>
        </p15:guide>
        <p15:guide id="15" pos="2217" userDrawn="1">
          <p15:clr>
            <a:srgbClr val="A4A3A4"/>
          </p15:clr>
        </p15:guide>
        <p15:guide id="16" orient="horz" pos="2268" userDrawn="1">
          <p15:clr>
            <a:srgbClr val="A4A3A4"/>
          </p15:clr>
        </p15:guide>
        <p15:guide id="17" orient="horz" pos="2584" userDrawn="1">
          <p15:clr>
            <a:srgbClr val="A4A3A4"/>
          </p15:clr>
        </p15:guide>
        <p15:guide id="18" orient="horz" pos="2269" userDrawn="1">
          <p15:clr>
            <a:srgbClr val="A4A3A4"/>
          </p15:clr>
        </p15:guide>
        <p15:guide id="19" orient="horz" pos="2254" userDrawn="1">
          <p15:clr>
            <a:srgbClr val="A4A3A4"/>
          </p15:clr>
        </p15:guide>
        <p15:guide id="20" orient="horz" pos="2404" userDrawn="1">
          <p15:clr>
            <a:srgbClr val="A4A3A4"/>
          </p15:clr>
        </p15:guide>
        <p15:guide id="21" pos="2363" userDrawn="1">
          <p15:clr>
            <a:srgbClr val="A4A3A4"/>
          </p15:clr>
        </p15:guide>
        <p15:guide id="22" pos="2287" userDrawn="1">
          <p15:clr>
            <a:srgbClr val="A4A3A4"/>
          </p15:clr>
        </p15:guide>
        <p15:guide id="23" pos="2443" userDrawn="1">
          <p15:clr>
            <a:srgbClr val="A4A3A4"/>
          </p15:clr>
        </p15:guide>
        <p15:guide id="24" pos="2368" userDrawn="1">
          <p15:clr>
            <a:srgbClr val="A4A3A4"/>
          </p15:clr>
        </p15:guide>
        <p15:guide id="25" pos="2222" userDrawn="1">
          <p15:clr>
            <a:srgbClr val="A4A3A4"/>
          </p15:clr>
        </p15:guide>
        <p15:guide id="26" pos="2150" userDrawn="1">
          <p15:clr>
            <a:srgbClr val="A4A3A4"/>
          </p15:clr>
        </p15:guide>
        <p15:guide id="27" pos="2392">
          <p15:clr>
            <a:srgbClr val="A4A3A4"/>
          </p15:clr>
        </p15:guide>
        <p15:guide id="28" pos="2316">
          <p15:clr>
            <a:srgbClr val="A4A3A4"/>
          </p15:clr>
        </p15:guide>
        <p15:guide id="29" pos="2473">
          <p15:clr>
            <a:srgbClr val="A4A3A4"/>
          </p15:clr>
        </p15:guide>
        <p15:guide id="30" pos="2321">
          <p15:clr>
            <a:srgbClr val="A4A3A4"/>
          </p15:clr>
        </p15:guide>
        <p15:guide id="31" pos="2244">
          <p15:clr>
            <a:srgbClr val="A4A3A4"/>
          </p15:clr>
        </p15:guide>
        <p15:guide id="32" pos="2397">
          <p15:clr>
            <a:srgbClr val="A4A3A4"/>
          </p15:clr>
        </p15:guide>
        <p15:guide id="33" pos="2250">
          <p15:clr>
            <a:srgbClr val="A4A3A4"/>
          </p15:clr>
        </p15:guide>
        <p15:guide id="34" pos="2176">
          <p15:clr>
            <a:srgbClr val="A4A3A4"/>
          </p15:clr>
        </p15:guide>
        <p15:guide id="35" orient="horz" pos="2418">
          <p15:clr>
            <a:srgbClr val="A4A3A4"/>
          </p15:clr>
        </p15:guide>
        <p15:guide id="36" orient="horz" pos="2123">
          <p15:clr>
            <a:srgbClr val="A4A3A4"/>
          </p15:clr>
        </p15:guide>
        <p15:guide id="37" orient="horz" pos="2582">
          <p15:clr>
            <a:srgbClr val="A4A3A4"/>
          </p15:clr>
        </p15:guide>
        <p15:guide id="38" orient="horz" pos="2267">
          <p15:clr>
            <a:srgbClr val="A4A3A4"/>
          </p15:clr>
        </p15:guide>
        <p15:guide id="39" orient="horz" pos="2252">
          <p15:clr>
            <a:srgbClr val="A4A3A4"/>
          </p15:clr>
        </p15:guide>
        <p15:guide id="40" orient="horz" pos="2402">
          <p15:clr>
            <a:srgbClr val="A4A3A4"/>
          </p15:clr>
        </p15:guide>
        <p15:guide id="41" orient="horz" pos="2757">
          <p15:clr>
            <a:srgbClr val="A4A3A4"/>
          </p15:clr>
        </p15:guide>
        <p15:guide id="42" orient="horz" pos="2421">
          <p15:clr>
            <a:srgbClr val="A4A3A4"/>
          </p15:clr>
        </p15:guide>
        <p15:guide id="43" orient="horz" pos="2405">
          <p15:clr>
            <a:srgbClr val="A4A3A4"/>
          </p15:clr>
        </p15:guide>
        <p15:guide id="44" orient="horz" pos="2565">
          <p15:clr>
            <a:srgbClr val="A4A3A4"/>
          </p15:clr>
        </p15:guide>
        <p15:guide id="45" pos="2406">
          <p15:clr>
            <a:srgbClr val="A4A3A4"/>
          </p15:clr>
        </p15:guide>
        <p15:guide id="46" pos="2329">
          <p15:clr>
            <a:srgbClr val="A4A3A4"/>
          </p15:clr>
        </p15:guide>
        <p15:guide id="47" pos="2487">
          <p15:clr>
            <a:srgbClr val="A4A3A4"/>
          </p15:clr>
        </p15:guide>
        <p15:guide id="48" pos="2334">
          <p15:clr>
            <a:srgbClr val="A4A3A4"/>
          </p15:clr>
        </p15:guide>
        <p15:guide id="49" pos="2257">
          <p15:clr>
            <a:srgbClr val="A4A3A4"/>
          </p15:clr>
        </p15:guide>
        <p15:guide id="50" pos="2411">
          <p15:clr>
            <a:srgbClr val="A4A3A4"/>
          </p15:clr>
        </p15:guide>
        <p15:guide id="51" pos="2263">
          <p15:clr>
            <a:srgbClr val="A4A3A4"/>
          </p15:clr>
        </p15:guide>
        <p15:guide id="52" pos="2189">
          <p15:clr>
            <a:srgbClr val="A4A3A4"/>
          </p15:clr>
        </p15:guide>
        <p15:guide id="53" pos="2333">
          <p15:clr>
            <a:srgbClr val="A4A3A4"/>
          </p15:clr>
        </p15:guide>
        <p15:guide id="54" pos="2258">
          <p15:clr>
            <a:srgbClr val="A4A3A4"/>
          </p15:clr>
        </p15:guide>
        <p15:guide id="55" pos="2412">
          <p15:clr>
            <a:srgbClr val="A4A3A4"/>
          </p15:clr>
        </p15:guide>
        <p15:guide id="56" pos="2338">
          <p15:clr>
            <a:srgbClr val="A4A3A4"/>
          </p15:clr>
        </p15:guide>
        <p15:guide id="57" pos="2194">
          <p15:clr>
            <a:srgbClr val="A4A3A4"/>
          </p15:clr>
        </p15:guide>
        <p15:guide id="58" pos="2123">
          <p15:clr>
            <a:srgbClr val="A4A3A4"/>
          </p15:clr>
        </p15:guide>
        <p15:guide id="59" pos="2362">
          <p15:clr>
            <a:srgbClr val="A4A3A4"/>
          </p15:clr>
        </p15:guide>
        <p15:guide id="60" pos="2216">
          <p15:clr>
            <a:srgbClr val="A4A3A4"/>
          </p15:clr>
        </p15:guide>
        <p15:guide id="61" pos="2367">
          <p15:clr>
            <a:srgbClr val="A4A3A4"/>
          </p15:clr>
        </p15:guide>
        <p15:guide id="62" pos="2221">
          <p15:clr>
            <a:srgbClr val="A4A3A4"/>
          </p15:clr>
        </p15:guide>
        <p15:guide id="63" pos="2148">
          <p15:clr>
            <a:srgbClr val="A4A3A4"/>
          </p15:clr>
        </p15:guide>
        <p15:guide id="64" orient="horz" pos="1991">
          <p15:clr>
            <a:srgbClr val="A4A3A4"/>
          </p15:clr>
        </p15:guide>
        <p15:guide id="65" orient="horz" pos="1865">
          <p15:clr>
            <a:srgbClr val="A4A3A4"/>
          </p15:clr>
        </p15:guide>
        <p15:guide id="66" orient="horz" pos="1992">
          <p15:clr>
            <a:srgbClr val="A4A3A4"/>
          </p15:clr>
        </p15:guide>
        <p15:guide id="67" orient="horz" pos="1979">
          <p15:clr>
            <a:srgbClr val="A4A3A4"/>
          </p15:clr>
        </p15:guide>
        <p15:guide id="68" orient="horz" pos="2110">
          <p15:clr>
            <a:srgbClr val="A4A3A4"/>
          </p15:clr>
        </p15:guide>
        <p15:guide id="69" orient="horz" pos="2126">
          <p15:clr>
            <a:srgbClr val="A4A3A4"/>
          </p15:clr>
        </p15:guide>
        <p15:guide id="70" orient="horz" pos="2422">
          <p15:clr>
            <a:srgbClr val="A4A3A4"/>
          </p15:clr>
        </p15:guide>
        <p15:guide id="71" orient="horz" pos="2127">
          <p15:clr>
            <a:srgbClr val="A4A3A4"/>
          </p15:clr>
        </p15:guide>
        <p15:guide id="72" orient="horz" pos="2113">
          <p15:clr>
            <a:srgbClr val="A4A3A4"/>
          </p15:clr>
        </p15:guide>
        <p15:guide id="73" orient="horz" pos="2253">
          <p15:clr>
            <a:srgbClr val="A4A3A4"/>
          </p15:clr>
        </p15:guide>
        <p15:guide id="74" pos="2468">
          <p15:clr>
            <a:srgbClr val="A4A3A4"/>
          </p15:clr>
        </p15:guide>
        <p15:guide id="75" pos="2389">
          <p15:clr>
            <a:srgbClr val="A4A3A4"/>
          </p15:clr>
        </p15:guide>
        <p15:guide id="76" pos="2551">
          <p15:clr>
            <a:srgbClr val="A4A3A4"/>
          </p15:clr>
        </p15:guide>
        <p15:guide id="77" pos="2394">
          <p15:clr>
            <a:srgbClr val="A4A3A4"/>
          </p15:clr>
        </p15:guide>
        <p15:guide id="78" pos="2315">
          <p15:clr>
            <a:srgbClr val="A4A3A4"/>
          </p15:clr>
        </p15:guide>
        <p15:guide id="79" pos="2245">
          <p15:clr>
            <a:srgbClr val="A4A3A4"/>
          </p15:clr>
        </p15:guide>
        <p15:guide id="80" pos="2393">
          <p15:clr>
            <a:srgbClr val="A4A3A4"/>
          </p15:clr>
        </p15:guide>
        <p15:guide id="81" pos="2474">
          <p15:clr>
            <a:srgbClr val="A4A3A4"/>
          </p15:clr>
        </p15:guide>
        <p15:guide id="82" pos="2398">
          <p15:clr>
            <a:srgbClr val="A4A3A4"/>
          </p15:clr>
        </p15:guide>
        <p15:guide id="83" pos="2251">
          <p15:clr>
            <a:srgbClr val="A4A3A4"/>
          </p15:clr>
        </p15:guide>
        <p15:guide id="84" pos="2178">
          <p15:clr>
            <a:srgbClr val="A4A3A4"/>
          </p15:clr>
        </p15:guide>
        <p15:guide id="85" pos="2423">
          <p15:clr>
            <a:srgbClr val="A4A3A4"/>
          </p15:clr>
        </p15:guide>
        <p15:guide id="86" pos="2346">
          <p15:clr>
            <a:srgbClr val="A4A3A4"/>
          </p15:clr>
        </p15:guide>
        <p15:guide id="87" pos="2505">
          <p15:clr>
            <a:srgbClr val="A4A3A4"/>
          </p15:clr>
        </p15:guide>
        <p15:guide id="88" pos="2351">
          <p15:clr>
            <a:srgbClr val="A4A3A4"/>
          </p15:clr>
        </p15:guide>
        <p15:guide id="89" pos="2273">
          <p15:clr>
            <a:srgbClr val="A4A3A4"/>
          </p15:clr>
        </p15:guide>
        <p15:guide id="90" pos="2428">
          <p15:clr>
            <a:srgbClr val="A4A3A4"/>
          </p15:clr>
        </p15:guide>
        <p15:guide id="91" pos="2279">
          <p15:clr>
            <a:srgbClr val="A4A3A4"/>
          </p15:clr>
        </p15:guide>
        <p15:guide id="9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milola" initials="D" lastIdx="3" clrIdx="0"/>
  <p:cmAuthor id="1" name="ada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635"/>
    <a:srgbClr val="008086"/>
    <a:srgbClr val="80BC78"/>
    <a:srgbClr val="1C2E86"/>
    <a:srgbClr val="174D77"/>
    <a:srgbClr val="00B7C0"/>
    <a:srgbClr val="00CCD6"/>
    <a:srgbClr val="43F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1" autoAdjust="0"/>
    <p:restoredTop sz="92075" autoAdjust="0"/>
  </p:normalViewPr>
  <p:slideViewPr>
    <p:cSldViewPr snapToGrid="0" snapToObjects="1">
      <p:cViewPr varScale="1">
        <p:scale>
          <a:sx n="90" d="100"/>
          <a:sy n="90" d="100"/>
        </p:scale>
        <p:origin x="-150" y="-90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3006" y="-96"/>
      </p:cViewPr>
      <p:guideLst>
        <p:guide orient="horz" pos="2124"/>
        <p:guide orient="horz" pos="2266"/>
        <p:guide orient="horz" pos="1990"/>
        <p:guide orient="horz" pos="2420"/>
        <p:guide orient="horz" pos="2125"/>
        <p:guide orient="horz" pos="2111"/>
        <p:guide orient="horz" pos="2251"/>
        <p:guide orient="horz" pos="2268"/>
        <p:guide pos="2483"/>
        <p:guide pos="2403"/>
        <p:guide pos="2566"/>
        <p:guide pos="2408"/>
        <p:guide pos="2329"/>
        <p:guide pos="2488"/>
        <p:guide pos="2335"/>
        <p:guide pos="225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/>
              <a:t>Power</a:t>
            </a:r>
            <a:r>
              <a:rPr lang="en-GB" baseline="0"/>
              <a:t> Generated (on Grid) MW/h</a:t>
            </a:r>
            <a:endParaRPr lang="en-GB"/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'Power '!$B$230:$B$239</c:f>
              <c:numCache>
                <c:formatCode>d\-mmm</c:formatCode>
                <c:ptCount val="10"/>
                <c:pt idx="0">
                  <c:v>43043</c:v>
                </c:pt>
                <c:pt idx="1">
                  <c:v>43044</c:v>
                </c:pt>
                <c:pt idx="2">
                  <c:v>43045</c:v>
                </c:pt>
                <c:pt idx="3">
                  <c:v>43046</c:v>
                </c:pt>
                <c:pt idx="4">
                  <c:v>43047</c:v>
                </c:pt>
                <c:pt idx="5">
                  <c:v>43048</c:v>
                </c:pt>
                <c:pt idx="6">
                  <c:v>43049</c:v>
                </c:pt>
                <c:pt idx="7">
                  <c:v>43050</c:v>
                </c:pt>
                <c:pt idx="8">
                  <c:v>43051</c:v>
                </c:pt>
                <c:pt idx="9">
                  <c:v>43052</c:v>
                </c:pt>
              </c:numCache>
            </c:numRef>
          </c:cat>
          <c:val>
            <c:numRef>
              <c:f>'Power '!$C$230:$C$239</c:f>
              <c:numCache>
                <c:formatCode>#,##0.00</c:formatCode>
                <c:ptCount val="10"/>
                <c:pt idx="0" formatCode="#,##0">
                  <c:v>4051</c:v>
                </c:pt>
                <c:pt idx="1">
                  <c:v>3832.2</c:v>
                </c:pt>
                <c:pt idx="2" formatCode="#,##0">
                  <c:v>3701</c:v>
                </c:pt>
                <c:pt idx="3" formatCode="#,##0">
                  <c:v>3806</c:v>
                </c:pt>
                <c:pt idx="4" formatCode="#,##0">
                  <c:v>3892</c:v>
                </c:pt>
                <c:pt idx="5">
                  <c:v>3837.05</c:v>
                </c:pt>
                <c:pt idx="6" formatCode="#,##0">
                  <c:v>4013</c:v>
                </c:pt>
                <c:pt idx="7" formatCode="#,##0">
                  <c:v>3856</c:v>
                </c:pt>
                <c:pt idx="8" formatCode="#,##0">
                  <c:v>3762.07</c:v>
                </c:pt>
                <c:pt idx="9" formatCode="#,##0">
                  <c:v>4019</c:v>
                </c:pt>
              </c:numCache>
            </c:numRef>
          </c:val>
        </c:ser>
        <c:marker val="1"/>
        <c:axId val="49286528"/>
        <c:axId val="49312896"/>
      </c:lineChart>
      <c:dateAx>
        <c:axId val="49286528"/>
        <c:scaling>
          <c:orientation val="minMax"/>
        </c:scaling>
        <c:axPos val="b"/>
        <c:numFmt formatCode="d\-mmm" sourceLinked="1"/>
        <c:maj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9312896"/>
        <c:crosses val="autoZero"/>
        <c:auto val="1"/>
        <c:lblOffset val="100"/>
        <c:baseTimeUnit val="days"/>
      </c:dateAx>
      <c:valAx>
        <c:axId val="4931289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9286528"/>
        <c:crosses val="autoZero"/>
        <c:crossBetween val="between"/>
      </c:valAx>
      <c:spPr>
        <a:noFill/>
      </c:spPr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3038649" cy="465138"/>
          </a:xfrm>
          <a:prstGeom prst="rect">
            <a:avLst/>
          </a:prstGeom>
        </p:spPr>
        <p:txBody>
          <a:bodyPr vert="horz" lIns="92873" tIns="46436" rIns="92873" bIns="46436" rtlCol="0"/>
          <a:lstStyle>
            <a:lvl1pPr algn="l" defTabSz="457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767" y="5"/>
            <a:ext cx="3037030" cy="465138"/>
          </a:xfrm>
          <a:prstGeom prst="rect">
            <a:avLst/>
          </a:prstGeom>
        </p:spPr>
        <p:txBody>
          <a:bodyPr vert="horz" lIns="92873" tIns="46436" rIns="92873" bIns="46436" rtlCol="0"/>
          <a:lstStyle>
            <a:lvl1pPr algn="r" defTabSz="457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9B26FB-ABBB-4864-8C62-5FD839E46DB0}" type="datetimeFigureOut">
              <a:rPr lang="en-GB"/>
              <a:pPr>
                <a:defRPr/>
              </a:pPr>
              <a:t>21/11/2017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29683"/>
            <a:ext cx="3038649" cy="465138"/>
          </a:xfrm>
          <a:prstGeom prst="rect">
            <a:avLst/>
          </a:prstGeom>
        </p:spPr>
        <p:txBody>
          <a:bodyPr vert="horz" lIns="92873" tIns="46436" rIns="92873" bIns="46436" rtlCol="0" anchor="b"/>
          <a:lstStyle>
            <a:lvl1pPr algn="l" defTabSz="457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767" y="8829683"/>
            <a:ext cx="3037030" cy="465138"/>
          </a:xfrm>
          <a:prstGeom prst="rect">
            <a:avLst/>
          </a:prstGeom>
        </p:spPr>
        <p:txBody>
          <a:bodyPr vert="horz" lIns="92873" tIns="46436" rIns="92873" bIns="46436" rtlCol="0" anchor="b"/>
          <a:lstStyle>
            <a:lvl1pPr algn="r" defTabSz="457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D5B924-9C5B-4D16-BFB5-D5E10F866E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8213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3038649" cy="465138"/>
          </a:xfrm>
          <a:prstGeom prst="rect">
            <a:avLst/>
          </a:prstGeom>
        </p:spPr>
        <p:txBody>
          <a:bodyPr vert="horz" lIns="92873" tIns="46436" rIns="92873" bIns="46436" rtlCol="0"/>
          <a:lstStyle>
            <a:lvl1pPr algn="l" defTabSz="457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767" y="5"/>
            <a:ext cx="3037030" cy="465138"/>
          </a:xfrm>
          <a:prstGeom prst="rect">
            <a:avLst/>
          </a:prstGeom>
        </p:spPr>
        <p:txBody>
          <a:bodyPr vert="horz" lIns="92873" tIns="46436" rIns="92873" bIns="46436" rtlCol="0"/>
          <a:lstStyle>
            <a:lvl1pPr algn="r" defTabSz="457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045297-DB11-4F1C-9ED9-D86132DE2D50}" type="datetimeFigureOut">
              <a:rPr lang="en-GB"/>
              <a:pPr>
                <a:defRPr/>
              </a:pPr>
              <a:t>21/11/2017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3" tIns="46436" rIns="92873" bIns="4643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48"/>
            <a:ext cx="5608320" cy="4183063"/>
          </a:xfrm>
          <a:prstGeom prst="rect">
            <a:avLst/>
          </a:prstGeom>
        </p:spPr>
        <p:txBody>
          <a:bodyPr vert="horz" lIns="92873" tIns="46436" rIns="92873" bIns="4643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683"/>
            <a:ext cx="3038649" cy="465138"/>
          </a:xfrm>
          <a:prstGeom prst="rect">
            <a:avLst/>
          </a:prstGeom>
        </p:spPr>
        <p:txBody>
          <a:bodyPr vert="horz" lIns="92873" tIns="46436" rIns="92873" bIns="46436" rtlCol="0" anchor="b"/>
          <a:lstStyle>
            <a:lvl1pPr algn="l" defTabSz="457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767" y="8829683"/>
            <a:ext cx="3037030" cy="465138"/>
          </a:xfrm>
          <a:prstGeom prst="rect">
            <a:avLst/>
          </a:prstGeom>
        </p:spPr>
        <p:txBody>
          <a:bodyPr vert="horz" lIns="92873" tIns="46436" rIns="92873" bIns="46436" rtlCol="0" anchor="b"/>
          <a:lstStyle>
            <a:lvl1pPr algn="r" defTabSz="457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C23057-B4A2-4BE8-8EDC-49D5D33BD5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43067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5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38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8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0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95325"/>
            <a:ext cx="6200775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56" fontAlgn="base">
              <a:spcBef>
                <a:spcPct val="0"/>
              </a:spcBef>
              <a:spcAft>
                <a:spcPct val="0"/>
              </a:spcAft>
              <a:defRPr/>
            </a:pPr>
            <a:fld id="{1D926C6D-C280-497A-8AF8-98500D2A5994}" type="slidenum">
              <a:rPr lang="en-GB"/>
              <a:pPr defTabSz="45565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56" fontAlgn="base">
              <a:spcBef>
                <a:spcPct val="0"/>
              </a:spcBef>
              <a:spcAft>
                <a:spcPct val="0"/>
              </a:spcAft>
              <a:defRPr/>
            </a:pPr>
            <a:fld id="{EEE91149-B408-42EC-97C1-77B87951E155}" type="slidenum">
              <a:rPr lang="en-GB"/>
              <a:pPr defTabSz="455656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56" fontAlgn="base">
              <a:spcBef>
                <a:spcPct val="0"/>
              </a:spcBef>
              <a:spcAft>
                <a:spcPct val="0"/>
              </a:spcAft>
              <a:defRPr/>
            </a:pPr>
            <a:fld id="{64FE222C-DB7C-408A-AEEC-8D603689B3A8}" type="slidenum">
              <a:rPr lang="en-GB"/>
              <a:pPr defTabSz="455656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95325"/>
            <a:ext cx="6200775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56" fontAlgn="base">
              <a:spcBef>
                <a:spcPct val="0"/>
              </a:spcBef>
              <a:spcAft>
                <a:spcPct val="0"/>
              </a:spcAft>
              <a:defRPr/>
            </a:pPr>
            <a:fld id="{124971B5-8E12-4397-AA0A-183C3345EE47}" type="slidenum">
              <a:rPr lang="en-GB"/>
              <a:pPr defTabSz="45565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08B09-50A8-49CC-BC1A-913E2BCD36F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12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383" fontAlgn="base">
              <a:spcBef>
                <a:spcPct val="0"/>
              </a:spcBef>
              <a:spcAft>
                <a:spcPct val="0"/>
              </a:spcAft>
              <a:defRPr/>
            </a:pPr>
            <a:fld id="{CFD8B8CD-D661-468D-A43A-386EAEAEBED2}" type="slidenum">
              <a:rPr lang="en-GB"/>
              <a:pPr defTabSz="45538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56" fontAlgn="base">
              <a:spcBef>
                <a:spcPct val="0"/>
              </a:spcBef>
              <a:spcAft>
                <a:spcPct val="0"/>
              </a:spcAft>
              <a:defRPr/>
            </a:pPr>
            <a:fld id="{C1340638-523A-4E9F-8F08-565AC03F7750}" type="slidenum">
              <a:rPr lang="en-GB"/>
              <a:pPr defTabSz="455656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56" fontAlgn="base">
              <a:spcBef>
                <a:spcPct val="0"/>
              </a:spcBef>
              <a:spcAft>
                <a:spcPct val="0"/>
              </a:spcAft>
              <a:defRPr/>
            </a:pPr>
            <a:fld id="{D114E01E-3D16-4FE2-86EC-BC299E581146}" type="slidenum">
              <a:rPr lang="en-GB"/>
              <a:pPr defTabSz="455656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337" fontAlgn="base">
              <a:spcBef>
                <a:spcPct val="0"/>
              </a:spcBef>
              <a:spcAft>
                <a:spcPct val="0"/>
              </a:spcAft>
              <a:defRPr/>
            </a:pPr>
            <a:fld id="{D6D3CC4B-7B4D-4B92-8978-1F68DA3B4161}" type="slidenum">
              <a:rPr lang="en-GB"/>
              <a:pPr defTabSz="455337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337" fontAlgn="base">
              <a:spcBef>
                <a:spcPct val="0"/>
              </a:spcBef>
              <a:spcAft>
                <a:spcPct val="0"/>
              </a:spcAft>
              <a:defRPr/>
            </a:pPr>
            <a:fld id="{B9C2E837-B7DF-4B42-A9DA-B8D486785F2F}" type="slidenum">
              <a:rPr lang="en-GB"/>
              <a:pPr defTabSz="455337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56" fontAlgn="base">
              <a:spcBef>
                <a:spcPct val="0"/>
              </a:spcBef>
              <a:spcAft>
                <a:spcPct val="0"/>
              </a:spcAft>
              <a:defRPr/>
            </a:pPr>
            <a:fld id="{2B5BD6B8-B87E-4392-BA7D-DF07A1353565}" type="slidenum">
              <a:rPr lang="en-GB"/>
              <a:pPr defTabSz="455656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575" y="171450"/>
            <a:ext cx="4235450" cy="3141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4624388" y="1782763"/>
            <a:ext cx="2057400" cy="1530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346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25450" y="131763"/>
            <a:ext cx="412750" cy="8302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388" y="171450"/>
            <a:ext cx="2057400" cy="15287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1782763"/>
            <a:ext cx="2057400" cy="1530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9" name="AutoShape 2" descr="data:image/jpeg;base64,/9j/4AAQSkZJRgABAQAAAQABAAD/2wCEAAkGBxQTEhUUExQWFhUXGR4bFxgYGBwgIBocHiAgHh0cHxwgHSgiHyIlHR8cITEiJSkrLi4uGx8zODMvOCgtLisBCgoKDg0OGxAQGywkICQsLCwvLzQsLCwvLCwsLCwsLCw0LCwsLCwsLCwsLCwsLCwsLCwsLDQsLCwsLCwsLCwsLP/AABEIAOMA3gMBEQACEQEDEQH/xAAcAAACAwEBAQEAAAAAAAAAAAAABQQGBwMCAQj/xABVEAACAQMCBAQDBAUEDAkNAAABAgMABBESIQUGMUETIlFhBzJxFCOBkTNCUmKhU3KxshUWJDRDY3OCorO04VSDkqPBxNHw8QglRFV0hJSVpMLD09T/xAAbAQEAAgMBAQAAAAAAAAAAAAAAAgQBAwUGB//EADsRAAIBAwIDBAgEBQQDAQAAAAABAgMEESExBRJBE1FhcQYiMoGRobHwFDPB0TRScuHxI0JDsgcVYiT/2gAMAwEAAhEDEQA/ANxoAoBRxTmW2t5FilkxI+NKAEnfvgA4Hudq0SuIRly9TDaRGtudbF5fBFwgkJwFfK6j6LqADfhUo1YyCkmS+ZeMLaQ+PJkRqyh8DOAzBcn2Gck+1QuJTjyuHfr5fexkZhxjOduufarGQU3gXxBivLqeC3QtHFgCbPlduh0+oBxv3GT6Zo3l6rdxjjLloYyXNauxzjUyfayAoAoAoAoAoAoAoAoAoAoAoAoAoAoAoAoAoAoAoAoAoDB+JcMmme7nu5LloxcSRpbI5A0l/lJwzYYhSFVTtjGxrh3F4o1uzppc3f8A50K8p4egouorG6QxhJbIW5+9t1iXWd8eIHbDeXvnoNz60h+JoTzPE+brnbwx3jWOrNC5E5hHELG54fOddzDE8bZx97GQVRwckZ6AnPXB712Y+tBG6LyijS8/yzcJisYwyusRW7lOMrEp0FUyRl2BAx+HfI1xlyZi1p0IuWNDY+TeCQ2VnGqr4ahAza8AgkZJc9M+vpVe3t3l1qurfyJrQqfHfjXZxOY7eKS5YHGVwqH6Mck/gMe9XVLKzsGy3csc0C6iDvBNbknGmUDf3GDuPqBVCXFLZVVS5tX8DClksNdEkFAFAKuN8wwWpQTM2p86VSN5GIXGo6UVjgZGTjG4oCAvPnDuhvIUPpI2g/k+DQH1ue+HdBeQMfRHDn8lyTQE7g3MVvdFlhclkwWV0dGAPRtLqrFT+0BigGtAFAFAFAFAFAVDl7mkycSvrGTOYdLxasAlCBqAx1AYgg+jY7CoxzjXxMDbmvmaDh8BmnY4zhVXdnb9lR3Pf2pJtLQN4Myh+PKeNh7Rlh/aDgv7HRjH8ax6+M6ffiYyany5xyK9t47mHV4cgONQwRgkEEexBFSTyZTyM6yZCgCgCgIxsE1asYOc5HqKoS4bbyq9rjXOTGEUf4n8rBwL+3iDXUG5GSPFjxhkYDqNOa2XUW44/wBr38O5+4jNaGZ2PF47a/tL+2jaO3ISOfzoVVHwuBpJYY64YA5UVCzdSEHCo8vPia4PGhx+HllC/F50kYGKJ5ZcnGCImOHY9wAdWPXftUrpScIpbdX4GxrVHD4h/EWe+uSsDlbZGxEgH6Qg7OykebPZSPTbNWccyzIyyz/Db4VlsXF6oJIyIWHy77F/3uvl7d65VevVuZ9jb6RW8v0RHHNobXbWaoAAOnfH5VYteG0KC0WX3vcmlgkV0DIUAUBnF5fSrf3HE189tan7JKgGT4QAeeVPeOUqCB1WJ+4AAGhxOrqGUhlYAqRuCDuCD6EUASyKiszEKqglmOwAG5JPYAUBndteyyX1pxJ/Jbzu1rAhXB8F0Z0lc9cySouB0Cle5oDSKAKAKAjcSv44I2llcIijLMxwBWupUUFlgx/jXx1CyFbaAPGD88hK59wAMgdwT+VQh20lmWF8yLbGXBvjRA7oJlEaN5WbJ8j9s7fIR0btg5xWhTuYLVKX7fv4GFJ9RdzPxIWvMVpeakFvPGE1joRgqdRz2JQ5GBjHoanG6hUjKUNcdBkqfMnMLcW4kGORbQFwoyARGoJdgemogZB+lRnOVOnzy9qWy+i/chUehU7Dh73X2mSKHUEUucMFEa5z0/WOAdq3TrRpcqm99CW2Ebb/AOT3O/2GaN84SbKZ/ZdVbb2zk/jUoyj2jivvoSjjoanW0kFAFAKOY+ZbaxTXcyqgOdK9Wcjsqjc/7xQw3gqXH/iTNboJF4bO8R31l12UjILKupk266gMVVpXlGpPkjLUjznPgPxhsblhFNqt2cYBkIKb9i/QfU4HvVipFOLTM5MR524cLW/uUQgAS5VR0KMA6n0KjOK10lmCTIieO5ca9JwZvK2NtickZ9CcZ+lbeRYXgGtc9w55Z4I7s0wlW3gi2e6k6K3pEBu8noF3A7jIrE8PRmV4mg8N+IP2C2jSyts2pcr9pupcNJJkBn0LlsDY9Nh2FQ0jpEZxsR5PjXeibAitXQHGlC/nwcHS5PU9tqmnpljLNk5U5jiv7cTw5AyVdGGGRx1Vh6isp5JJjismRfzBxRbW2muG3ESFsftEDyqPdmwB7mgIvKPCmt7OGKTeTSWmPXVLIS8p98uzfhQCzghNjc/YWz9nl1PZMei93tif3d2T93I/UoDxxcniFybNSfssBBvGHSRuqWwPp0eTHbSv6xoCfz5w95bCUQj72ILNDgf4SFhIgH1K6fxoBpwXiSXNvFPH8kqK49sjOD7jp+FATaAKAU8zcEiu4DDP+jLISM7HSwbH44x9CarV4Z9bmxgGe8Qbl62kfVJbmVnOtiplK57AAFUC9BjpjFVrqhUqRUacmu/f91+pDCKTzpyvY3DK/CJ4XbHntw4Un3XWQWYk/L7dsVaU+zxF5fiZ0RR+IcVkkgit5RnwGbSWzqUHAMZB7Aj8OlShbwhUlOO8tzCRO5eZPBljMhTxSPFIAOmJCDgDuzuQgA/GoV16yljbbz/tua57o3D4c8rkWUiyQpCkwOmMZ16SMfeP3Y9+mM4rk1bV3dR1YS0Swv6l3eBKMcrUuvL/AAxLeFY48aQABjfAAAAz3wBV7h1rOjByqvMpPLJxikhnXRJBQHO5m0IzYJ0gnCjJOBnAHc+1GD8+cyzTT35kuLdp7txpht01YgVWB0sQDqOGyzA4BLDY9KdRTqPlWi6mmSbJUnw+4hauJ5VWcOQgjtlLeHnONKsAowPIGOdOqs1aHqpR+PUOGmMFL5usruKQi6t5YFydPiFpAzEZwJeh27KdsdNq20qXJHGc+7BlRwVmZ8n0HQAnOB6Z9q3JYRNI+A7Hasg7SXTsEUsSsYwi9l3ycD1J79TTBjBbfh5yrJxC41AJIsbqZ0lYjKuTllx3GD/CtU4vGI6DBufDfhnw+GCWARFlmzrLtlu+nB7ac7EbioSoKUlJt5RLBa7a0SPUUVVLkFyAMsQAuWPc4AGT6Ct5k70BR+eeKobq1tWWV0VhczrFFJISIz9yhVFJw0o1b4H3WO9ANv7bB2s77Hr9nI/gTn+FAJuOX/8AZJo7KKOaFgRM8s0MkbQiNhpeLUBqkL7AglQA2c9CB84HxB+HM9gbea5dB4qSQqpMscjN55S7qBJrDBjnzbEYzgAOP7ZZ/wD1Ze/nbf8A9FAJvh7dmGeexaCaGMlri1WVVBEbMPFjGhmXCSMMb7h/agL7QBQGN/HO9uZprewt1kOsGVguRr052J7hdyfwqrlupKU/Zjtp8yLKbN8M72K0ZmtVkZsOhjkOtAB3jKjIOckddhWXXy4y1SedMfeCOHnJSuNcLntpdFxE0UhAYK3oejAjY753HerPMpEkcr668VtbfpD85/aOPm+p71iMcaIwlgd8rcXhjnhe4XMNuhbQAMyOCxUfUs/f0qvcUXOLS3enuIuJK5i51vuJMIS2iJjhLeM6VO+wY9XPTr33AFbKVKNCmo9ESbwSrXl6/sYlvLV54+okRQwdGBx5o9xImd84Ix+dVo8Rouq6cmk+mqwyKnk2r4V84ycQt3+0JouISBJhSAysNSMAemRnI9s96uqUZeyzYmXesmQoCtc/c0R8OtTcFQ8hOiFO7O3bPXG2o/T6UMMxC45u45xBj4RlRQoJWBfDAG++onUc7/rHp0qvVu6FH25pEW0IOZ+GcRiije9aco3mHiyMwDb+pIDYJ2+tZo3NOs8Rf9/II5cl8Ya3mbw4RM8oCKuMnrkgfXue1LiKccyeEvcXLSrTpyfaRz8P1PkN/DDFdRT2g+0OzadQwYgRsF7qVY59xWHBzcZQlp57/uZhKlCMlUj63T76Efi/B0gihdbhJHfGtF/UONQwe/p23qdOq5yaxjBrq20qcFN7M78rc23VhI0tu4BcBZNS6lbG4yM5yN/zNbm8lbY2DlH40RzSrDeRrDq2E6sTGze4IygPuTjv61Eyn3mhcU5khgkSNxITIhdSkbMCq41HK56ZB+hFQqVY01zSeEZckibY8SimUPFIrqe4P9I6g+xqUZKSyjKeSs8U4tDbcRW4kdRDJAYZJBusckb60DkbLlXk3Pdcd6kCZ/btARrSK6ki/lUtZmQj9oELll/eUEe9AIuJ8eguSl3b/bU8MMq3cMGtGQkalaNgWdMgHOjYjII3yB45Z42A0lykN5emUKGucQD7tc6Fjg8RXWMZZvl1MSSc7UA6tue4psm3trudVYq7JDgKw6qRIyNkdCADWMgi8I4wlzxKSYLMogt1iCvDIrapW1vlSuRgRxgevmxmsgd3fNVrGwQyhpCceEgLSe+YwNSgdSWAFa6lWFKPPN4RhtI7cL44k8kkaLIDEFLFlwPNnABz1wM47beorFGvCtHnpvKCaZm/PPxJKzuthbeO0AKvdBdWjJGpEOk7ZA1H932yMTqa8qkkRbKJefFDihhVllkXLbyeEgXUTkInkIIx65PWsdk+05nL3GFnO4tvfiReXEEkFyIbhXUqWeMB13ypVkxurYI2rc451JFPP/fNSB0giLMFGAScZJwB7k9hWG8bmGyU/gKmxd5Q/XAEegf6RJP0wKhiTeuxjVmi8G+M8qaEuLaKSNQFJUkPgADOSSGPftn1qpU4fTluk/dr8TKNl5Tltpwbu1ZWSZFBI6+TOFYdiuTsfU1G1s5UKknzPla0WdiSLDXQMhQCHmXlaK9e3eQnNvJ4ijqCcYwQduuk5/d960V6Lqxcc4ysGGsjWKxRTkLg4x/3FV6XDLanLnUdfN/QJJFB+IvxCsbc/ZmhF5KPMYgAVRl3XWTnBzvsCQBvV3lRhswiz5heK8N7HFGmXJ8NRhAG6qMdNqjXpRqw5GbaFV0pZR2uOPxyx3TTxl7ibQI28umNVOSdXzau2w6YrVCg4csYPCRvrXSqOTaxkRQR5YADJJAC4zqOQMY96tMpGn8Is7aGGGaVbOIzLIojkgu5SRFKyEsI2IyG6HA2x6VqlFPVs2wpym8RTfkeLa1sE14ktSH1bNZ3+F1ZB07bYB29MD0FRajnPN8zb+DrP/jl8GMzx4La29st5EPs2nwpRZ3usYGD1XBDKSpXGMHbGBjFWNKrHlk1jzDsK7WOzl8GIYzNGLh7S8aaaQF2SO1CgKpAYyeOAQuk4UDOSPqawp0qMUs4RqnQlRXrprz0Ekt7xO3VnDyW0TAHw0bQnmJwFizgZOolQP2qlC4pVHiLyaVNPYh8K4zxDSRb3M4VACVSRgEVehxnCqOmOm+K2SlFNZMuWCMZrmdpp01DH3spj8ir0y2AQASSDgdzSVSKaTerGUh3ydyrc3bGeOVocv8ApMMpbIJLKRgHBG49xXPv+JUrb1ZLLNc6nK8Eq95R4l9rdGmJnkQy6xIw8ZVwDg7ZbplTjrSHFLeVLtNcZx5Eu0PJ4DxKSWMvPKWZDobW2tlh/UxkHWAWIDH1361J8Ro8ja6ffwI9qj1f2/ErS7QiczOYW8KRt/EhUF2UhwTkYzpOTnGKxGtb3tFp7dV3fAksTL/bcXaHV9kvLgrIdbu3DXm8RyAC6yakUoQBpAGAAK2wqW1CPZqSWOmSzG2qY0i/gdouYbwDy3En/wAqxn/6kVn8VbL/AHr4klbVf5Wcp+YLvKiSeUKXVAx4dEFUuwQHe6ON2G4FSjcUKklFSTYlQqRWZR0KHzvYWyWiSMrvfTTPqlChIlWN2jKaVwgJ06sYJ65NSp1FzuCexoYr4Wfs9sryR+RwXBADa1Plw3puMb7b+9QqQ7SeM4wej4bVo0LOcqsc5z+x94tyrFFbNIs+qVArOmPLhsbKepxkb96jRunUly8pRuOFypWyrvqLOVOHxXFwsU0qRKw+dzgZ7AN0DHsTke1b685QhzRWWcdlh565MFlAsrMXZ5CquuNDDcg7bBivptlD61UtLudWo4yjjTP06iOSw/8Ak78XKXU9sc6ZY9Y9A0ZwfplW/wBEVfe5JG/1kkFAFAZn8WefGtsWdq+m5kALuBnwkJwMbY1t0A7de4qMpcurIyeDI7fgRnurWzgyskgLStIuG1gtr1EEk4APlBx+JNVYVZOMpb64Rri+bUj87cJhtL57aCUlIly7HbEmnzAD8h361Yp8yj62pJorDIVwWBAIyNuo9Rnr3rYSLBzfyzJw6aMFwwkQTQuNjjO2fRh7Ej3qMZZ0YLIrk2nDCdyYbonPvdGtF17KPTei/wDFS/pf1R5qge7CgOvDuITW7yNGsTawo+8DHAXJxgEdSf4CtdehCskpt6eR5zi3BKl9WU+ZJJeP7Efi949zJAL6XVD4oLKiaVCgHPy+YnG3XvWyhSjQhJUVh43e/wC3yOLxDgCtaUXTblNvG2n7/MYcz8UgeEwQIUikaJZJGUJ92rAhVVcEAZ31DoO53qtaUasKnaVHlpPC8cHPfALqnSdafTp116YJD8St4EkhsULZJRJnXyrGwGoYODI2rJBOeo32ArCoVKlRVKr933sbOH+jlevLmq+qn9+8n8ji4hsofD0TxMpJjc6WTJ8wRsEEEjOlsb998CtxKNKrXkpZi11Wz06/uvgVqnC1OCnDdokX1+09/GYtcM8MMjBZV2yWQFTjIZGGd1JI/AVCjRVC1aniSlLp5Pv6+BC24fKTaqaEPit5OsltpilikW5ZyW+8h+8VlIDr5grE43AxqzjattGnS5JrmTXLjuejXTvWPHPeQfDaifL/AIJN7aLc3EEc9s6okUo8xDKGLKRokU52AOMgGtVKXYU5OlLVteeNehbtOHckmprQf2NmkMaxxjSi/KMk43z3qrOcpycpbs7EYqKwiRUDIt5hH3I9pYT+U0Zq7w54uYe/6Mq3qzQl99SkfEdGHD4CThftd0AufmInmySPYbD6mu9SpON7KeN0vlg841rkpvArmOORBdAvbHVlVJ64Ok+U5IDYyM1dlBNvG6LdvdOOITbcO7p8CLxW7DMVjysW2EycA+2d8Z9axShhZe5tvrvtHyUpPs1smTuXeBG5EjRlXaFTJJAxIZ0HzaCOu34gj841qnIu7PU5zLnykkcMltHIftfC5pFaPUCfs858qF1GwOTgqfKQc42rXTrKU3GSxJfPxRFTzozWeVfh3a2MyzxBjIIihJ/WZiCzn3OAAowAM4G9WcGzBcKyZCgCgPz9xXhs83HnD+VJ71Y2UYyUgVJA3sNAU+9aZuM3yfeuhreG8Gu8ncpx2aszBHuZCxlmAOXBdmXqdsAjOO9bIwUVhEoxwfn/AOIqo1/xRjp1LKgTffOQGwO5wN/SsuTykYe695YbnluC84ZZXemWN4WhtZlbyqylwupcjpmQEFdsEjGRWY4YXgTeM8BPEuB2U8W9xaDwWAOcqp8Nh03OysPYn1rTOcYes/L9ieMiWaApb2CHqkV0p/C6cf8ARWu59hHpfRf+Jn/T+qOVUMHugrICgChgCKAKZMl05KbNlD7ah+TsK5PEf4mXu+iPD0ViCQ70jOcb+tUjYfaAKAKAKAWcxnFux9GQ/k6mrnD/AOJh5la8/JkZ/wDEaYyeFbrkmOW8YAd2e7dQPyH8a9b6qbk+iPOSeEdouXYpuL2NjpGFjQ3GFwGYIZGJxnqoVT9feqXD6kqtNzfVvHka4PKKzJy5/wCcjYl1z43h6wCo1HoACTgavKM1ZlVkqTnjXuySb0GsfDBaiYoQLqxlbx8E/exNhcDp6sD6VUqVJSmoy9mWi6YkvmQbez6l15z4FFCYJYowtlexCOVVOwlCM8UgA3BGnOfakKeacZ9V9szy9Ua1ytPI9nbPMMStChcfvFRmuhHY2LYaVkyFAFAKIuW7dbp7vRmZseY74IXRlfQlMKfUAVr7Nc/MY5dcjethk/MXxk4YY+J3ZXOlxHIR0zqGM47gOD+dMEOpsvE5BLy/4gGALRJQNv8ABqsgGRt1XGawtEZWxD+FkmifiloSD4d14q9ekoz39NPWoqKa1JZM+430tvpd/wC2S1puvZR6b0X/AImf9P6oX1QZ7k+MwG5pGLbNdSrCmsyfRvx01enUVvzBCF1ZJGrTgDfpnOCQce9WFbzzg4svSK0UOdZeuMaZ23xnYYR3SMdIYagASudxn2rTKEksnTo3tCrPkjJc2E8ddVn/ADg61AtgKIFx5F/vKP8AnSf6x65XEf4iXu+iPFR297+rH9UjIll4hNJKI4RGim4FuZpMsFkMfiKPDXBw2QoJYbnpXYtOGKpBVJvR/e5Qub1U3yx3JVjxINAZZAE0axIM5CtGSr4PplTj2rn1aDhW7Ne737FunU5oKZEj4nMh1TJGIvJr0Fibcy48NZSRpJbIzp+XUudiDV+vwtxhmLy1uVaV9Gc+VjuuQXhVzT/ekx9Fz+RBq3YfxMPMr3f5MvIrMfA88QuLqVPuY5rkl2YhRpuX3yOynBI7712uJ3OI9jD2meVqZzgm/A+Mz8TvLlwNQQkYJ28Rz67/ACpgZ7V06VPs6cYdyRsisCbjfDWfjEjwIULX0YClsuWUhnOP1Qd5Nz0qvOSmnDvTIvctvxY4AtvdQX8QGqZ/AnTIAfWulSfXtn6A9qhcU8pxez1Xg1+5mosoa2PDDccFtoNHiSqfAVgTiNhqhlkz+4niYz1IAG5FTovni/PTy3MrVGkRRhQFAwAAAPYdKtkz1QBQBQBQBQGQ/HvgZKxXoyUQGGfA3EbnKsPo2R/nCoyz0IyRY+T+APHwR7ZpEkDxzCORGJVkkDFCMgadj8u+PWs50yjPQqPw0vmHG5MkabuzjlXYjOFj0nfvjX02otTCEXGjtb/S6/2yaq1z7CPU+i/8RP8Ap/VEAmqPU9tJ8qbKi/jXt1HFBG4mYlAur65PbThc6j0wDXTpU1GONz5rxK/nc1udxcWtN39Onc0TH4RwyM+HLfTPJ0MkFuGhQ992kV5Bn9ZVGe1bTmELinDpbB1dJElimQmCdBlXXODjUMq6kYZSMqdvQ1GUVJYZvt7mpby56bw8Yz593j4losp9aA6lY9GKHIz3xXMqR5WfTLC4Veipcyb2eNsneoIuFv5EP9xr7SSj/nHrl8S/iH5R+iPEwWE/OX/aQ3vbvQY1VdUkr6I11BQTgscsdgAAT/Rk1otreVeXLEjVqxpx5pCi5Umcpp8C5JVmhl80c4jOVYFGwSpGQ6kOMDIxtXThKtY6S9aP0+/gVJqjc7PUkDgZNm9u8h1SB9cijHmdizYHpkkY9K58rrNx22Ou3kWo0sU+zyQrOyjgVbd7iacKwfwQuos5OQ7qilmOcYLnGw9Kuzubm5X+nHCem/7lWFCjQlmT1HdjxBZdYAZWQ6XR1KspIDDIPqCDmudXt6lCXLUWC5CpGfsshc3nFlcn0iY/kKnY/wARDzRruvyZeRG51ufD4NdqN5Jr+eJB3Oq4ZyAPXANeqlQpyqKo1qjzYz+BPDmiS81BwRJHHh1wQUjBI+Uft9x0x161YbyiKFXw45fe54xd8QZWjhinlEasd2kOUIz6KpP0JA7VqgkEjVOY+FR3MBjlGV1K3/IYMB+JABqvftqhKUd0jLWUdOA2QhhVVGMlmP1dix/iahw2MlbRct2s/fuEVhYGFXzIUAUAUAUAUB4mhV1KsAysMEEZBB6gisNZBytLNIoxGigIBgKAMAegHpUKVNU48qeQYfw+TweKcCYudTWyxsNIwBh0AB6/N2PT+All9xhIg8b6wfS6/wBsnqtc+yj1Xot+fU8v1Fd0pKMAdJIIDem3WqlN4aPWXsHO3nFPGj17vhqJ+QDqubqJW1zTWs8cDdC0jLkAE9CyhlGe7Ad66q2PltR5m9c6766+OuuviWjkrmPhEHC5re8gBufOHVoiWkO+jS+PJp2G5XBBIrJAqnEkMfBrZJRh5bmSWEHqIdCozeys429dJNAS+W1xDjQUOdwSdzgZbB6Z9Paufce1ufQPR1JWz9Rx1113eFrjoNarnfLdyEP7kH+Vl/1jVyuI/n+5fQ8X1kv/AKl/3kMeK8PMjROFhk8MsTHOmpG1KV3HqOx+tRsrr8PNyxnJouKCrR5WLDAkciLpQujeIlvbRLHGjMCgd2J22JGqRgD2BNX5Vbi8TjBYiVVRoWz5pPUaScT0RNJIjKyMUaPIJ16tGkEHByxABz33xvXO/CTdbsVuXe1jyc/QWxh2aYReVnZWuLScumWA0hg8Z1aSBjI1o2Nq6Sr1bNdjVWi2a+/2ZTnSp3XrxepL4HwnwWlfRFEJNOIodWhQoIzlt2Y5OWOOgqlf3iuZLC2N9tb9inruHNw/uG6/yL/1TWmy/iIeaJXP5MvJiL4isGt44T+vxab22yc7np89ex6nm3saJ8JbYpZOW3ZribUc5yUcx9fogA9gKytjCLjDCqDCqFG5wBjc7k/id6GT2RWGk1hg+1kBQBQBQBQBQBQBQBQGB808TjVuGOS5eO6bGFwqKly4Pmx5mYDAUdApJ7VBaswROOnzw/S6/wBtnqvdeyj1fot+bU8l9SDVE9qVri3B3DiSHTGqLqBXIIZd+25OehHp+d6jXWMS3PE8X4LOM3OjGKpqOfh375b6dPLB3bne4KiSa2s53OwnmtkZyR6nYMRtuwPSrWVnB5l05KKm1o84flv9SLPbXN5PI927+KAPOQMDGMKMYAAHQLsK1TrKKTWp1bLg1a4qypTTi0t8ZWdNG/Is0S4AGScDGT1Pufeuc3zM+h0afZ04wy3hYy935nqsGwtnIUoNqQCDpmlB9suT/QRXM4kmq3uX0PEp+tP+qX/ZlkrnkhJPYSJciZEWaMkSeE7lFWdQAkxwCXAAHk7EZG5rsWPEY0abhNbbfsULqzdaSkmd3sHWFQhDypKs2W2DyCQStnrgMcjvjI9Kq07vFz2z+9MG90P9LsyFw6GZ5FLQmKOKWZ4i7qz+HKAfB8uRpWQlgc9AoxV7iF9RqU+WGrf39+ZVs7apTm3LYsNcM6Qq5q/vK6/yEn9Q1YtPz4f1L6mm4/Kl5P6FT53t2nu7W3WQRmS+mwxz5S32fB23zvt7+nWvZdcnmjZPh/aCKxRQSfPKST1JMrkn86IwixVkyFAFAFAFAFAFAFAFAFAFAfmfn2zSFC5lJZ7m68NNJOnwrh/kfOFB1ZOxJI61GO5g73M2tbZvWKY/neXJqtdeyj1Xor+bU8l9TnVE9sFZB4eJT1AP1FZUmtmaZ21GeOeCeO9J77nsVhG48eJlgihnkPREGWx647D944HvW+lRqVXiKOTxPjVnw2m53E0vDqP+HcnPJhrp9K/yMZ6/z5Bv+C4+prt23Cox1qas+P8AH/8AyNcXOaVkuWPf1f38O9DiblSAYa3BtpAMB4cLn2ZflcfzgT71buOH0K8eWUTx9j6SX1rU5ufm8H96fTwPH9kbm32uY/Fj/loFJI93i3YfVdQ+leVvfR2pT9ai8ru+/vxPoXC/TC0usQq+pLx/f7fgN7G+jmQPE6up7qc/+B9q85UpypvlmsM9dCcZrMXkkVAkFAFALOZ1zZ3I/wARJ/UNb7T8+H9S+pquPypeT+hS+ImR+OW6QsqyC4DKXGVGY4m3HuAem/0r2T2PMm4clvmzjPqXP5yMaylhGEPKyZCgCgCgCgCgCgCgCgCgCgMD+IHDFlsWkM+ho7u+IjPST785A9G+Xf67VCOOYwyvWTZgs8/8GY/nd3VaLr2Ueq9Ffzqn9K+pIqisHtj7is8q7wc5JgCBuWb5VUEs30Ubn8BU6dOU3iKyUr7iNtZU3UuJqKHfDeVppd5iYU/YUgyH6tuqfhk+4rtW3CetX4Hybj3/AJKlLNLh6x/9P7++8t3DeGRQLpiQIDucdWPqzHdj7kmuzTpxprEVg+VXd7Xu6naV5uT8SXUyqFAFAKb/AJfikYyIWhm/lYjpY/zh8rj+cD+FVLmxo3CxOKOzw7j17YvFOWY9z2/dfTwIwvrmA4nQTp/KwL5gPV4ck/ihP0ryl76Ozh61B58Pv78T6Lwv0wtrhJV/Ue2u3x2+nkNbG+jmXXE6uvqp6H0PofY15ypSnTlyzWGewhUjUXNF5RJrWTIHHhm2nH+Kk/qmttD82Pmvqa6v5cvJmeyzqvMMDOuoeNbnGM7tFFg49iQfwr2z2PL9TeuSf7yh+jf1motjI8oAoAoAoAoAoAoAoAoAoAoDA+eLeIcKWSQt4rXF0ItkwC1xIWJ28TzKMbHTkDNa17Q6Fb4d+gtP/Zf+t3dabrZHqvRX82p5L6kiaZVGWOM7D1J9AOpPsN6pxg5PCWT1txdUbaDqVpKK8Rpwzl24n3YG3j9WA8Rh7J0T6tv+7XXtuEylrU0XcfL+Pf8AkmlSzSsFzP8Am6ffx9xcOEcEhtwfCTzH5nO7t9WO/wCHQeldylQhSWII+R8Q4rd8QqOdxNyfyK78R+NywJGkMmhnJ1EYzgYx9Mk9faq17WcMRizsejfDadw51K0MpYSztnr54EXInMbrMwubg+HoOPEfPmyMYzv0z0qta3HLJ870Ozx7hPb0Yu2prmT6JLTD8uuC5Sc4WQ6zr+AY/wBC1fd3R/m+p5VcA4g/+P5x/cZcK4lHcRiSI5UkjcEHI6gg71tp1I1I80SheWdW0qulVWvx3JdTKx4mlCqWYgKBkk9APWsNpLLJ06cqklCCy3sjHeN8cT+yP2qFmK6kJyMbKACo36EDv+1XFqVk63aR8D6XZcPnHh34StjOJLTXfLT8038ty/8AD3tb/M0BeKZcBnTyOM9NXVXHs2oVbnRt72D5onmPxHEuB1FFTzF7a5TS+a+9ySbq6g/Sp9oj/lIRhx7tFnzfVD/m15289G5RzKi/cey4X6aW9fELj1JfL4/vgkSX8VxbymJ1caGBx1U6Tsy9VPsQDXnlRqUq0YzWHlfU9j2sKtJyg8rBRbORv7PwFIy5P2MnSDlV8GHLZBGBvuTtjNexex5rqbnyLKDZqB+pJMh+qSup/ootgiwUMhQBQBQBQBQBQBQBQBQHxjQGHc83sY4JbFgA06M6nfd3bWQPKR3OckYBrTh86wOZpYK3y/wySdLSNGRP7kJZmySALu6HlUdTv3IA9+lWIWn4iWM4wQq+kkuCUZVIR5pT0Xcuv39C98H5dhtzqUF5O8j7t9B2UeygCuxQtadFeqj5rxXj99xOblcTbXd0G9WDjEbiV2IYpJT0RCx/AZqM5csXLuN9rQdetCkt5NL4swS7u3lcvISzMck+9efbbeWfXKdOFKChBYS0RY+R+XoLtnEsrhl3CLgal7nOD39PUVZtaMKuVJnE45xK5sYxlSimnpl9H/glw2VpZ3lxHdKWjVcwhsnUD+QJ3wCehU75FZ5KVKrJVFp0NMri+vrKlUtZJSbxLZYx8cd7S7+4vPJNmYrRAcgMWdAeqo7FlB98Hf3NdC1jy00eU45XVa8k1ukot9G0sNrwzsPasHIEvOM8S2kombAdCo9S2Nse4OD+FaLmUVTfN1OrwWjXqXkJUV7LTfcl1z5rT6GICuEfUTSPhPZyqJpCMRPpCk9WK53H7uDjPr9DXUsISSbezPE+ldxRm4U4vM45z4J9H46Gg10Dx5X+b+Gx+BNOBpmjicrIhKtspIBIxqX905FVLuhTnBuS1Wp3eB8RuaNzClCb5ZNJrph/T3FU4NMq8cicyCM/ZrdkzE8gc/ZYvKVQ6v3s/u1w63se9H0ho2jkAEQTKSDi6n3AIHmcucAkkbsdj0rYtjJZ6yAoAoAoAoAoAoAoAoAoBdzHcmO0uJF6pDIw+qoSKGGYd8U7UJw/hsBZWkSKJEXzAgso1NgNhslcbqMZ6nNa03zGeh65WTwryCI9rOdfxW+uP99dCxf+p7jzfpRDmsljpJfRl7Lj1FdXKPAdnPufwPJnX9pfzFOZDsp/yv4Fc59u0+wyqHXU2lQAwyfMMj8gfwzVa7nHsXr95O3wC3q/j6cnF4WXtto/1MeeIjsa4p9KLNZAcO4ih1h4c41gqcowxk46FT16fL6GrccUKyfQ4FZy4nw2UcYnjbVesnnr0fTz70Xrjt9asVf7RADskh8TJERI1FVUnUwXUBlWxrYgZrfeqnOPNFrK8ehyPRyV1b1HRq05KEuri8J/DTOz9x14ZeeAB4jERFVJaRmPhuQGYZaJAseHQDc4J9CMQs7pR9Sb8ix6QcGlW/8A0W8fW/3Jbvxx39/x7zlxzna3hH3ZEzEZGhhp9ssM5+gz74q1VvIQXq6s49h6OXNeWay5I+O78l+r08zMOP8AGZbqTXIx/dXsvbyjJxnG+53rl1KsqkuaR7mzsqVpS7KktPm/PbIrcbH17VrLa3Nk4ZzTYxwxqJ40wi+Xpp26Y7V2qdelGKWT5recJ4hUrzk6beW9e87nnWxH/pKfx/7Kl+KpfzGlcC4g/wDifxX7ivmTnKye1njScFnidVAV9yVIA+XHWtVW5pSg0n08S9w/gl9SuqdSdPCUk3rHb4lZinSPiljJKoZWt7Rd5GjAZraJQxdQSAC1ceazE+gM3LkyTFxxCPIP36SqQ2oaZIUAwe/mRt6QeUSe5a6kAoAoAoAoAoAoAoAoAoCr/EyYrwy5A6yKIR/xrLH/APdWGYZkPPd79r4tbWihsQ3KwqNQIwCgOMopG3qzVFdQJfivZ6Jxnqs1zH+Hi/aF6/u3IqaDKbaJk7+GB31YG35Z/KtkVnuISeh2EEWT5omHplx/0CnKu8jzS8fkaZ8CBAJ7mVlQMoRR1wI31azk+jKnXous9M1CeOhtSNS5i+HthchmaLwmwTri8uPcr8p/EVDHUyfn74i8IisuIS29sCsahCNRyRqQEgk9Rk5wazCRGS7xLZXDK2oAKwGxwP4g5G/t+AqfNgxhsuXKfM25jmYs2QUZgvmyyswdncdfDjCk77ADGBWt66k9tCRLypDO7RQTIt2Wysck0JEnlUtGPDdtDBtRUNkEbZGDWDDK1Nwq5WY27QyGZSAYtJYjOMbDO243G243rJgjcSsWhkeORQrIcMAQQD6ZBIP59RihkW3EwO2TgDbAH5Z61t5njBDl1yRc1HJICaA0fjloIWs7iQeWCW1gbzad1tIHyWwdOD12PSoPJI1vlKfN87KU0T2sbLoIK/dySL5cdtDp/uqNPbAe5d62AKAKAKAKAKAKAKAKAKAqfPsqlrKJmVUa5ErljgBLdGmJJ7DUiAn3rD2BkfKMJuOPwSsunU0twx8SNwR5wuGUDbIAGoZ796wtjAz+NNmkhkkiZXV1juFKkNkxnwJun7j25+kR9KxCcZey8mTHUxnfP4Y61sIDBr4syPOVnUbmLUVztgAsijH51J5a3Ipd2g55X5qFnLcSRwp4c8bRNbl3IAPRtTK2cb7H9o1FpYJpvJp9n8bLdmSI2jxxMQjNqXEanYnSBuFG+B6VAnoZpz7fRXPEbi5iYtHIw0NjGQEVcgEZAyDufwFZWiwY3Yz5C5Dk4iGkEkSxRtupbzOQd1wuWQEZHiEE+gNYBqXEeX7DwhBdcLaONBgSQr4gGepDxHxuvUug96xoZF0vBFhgaS0ujdwQ9Yi/niAcSOS0al2xpTyFQQEGM9Kw+8FL4/BOJkuIZZSVAjUxvL4hVY0kOJmjBbZidLajgHG2BWckWih8RkGptOoKCfnxqJ76vfOdu1SSGwt6n61IienTHcH6EH+istYBL4VZG5uIYFAUyyLHlR+0QCT9Bk/hWGzKNn5y4WJ+ATXIG7XDXSf5MyFE/wCY01EkePhheER8MkYx7NNbHR+qsg1xmTAxrLw4wTnzD1qKfrMwnk2epmQoAoAoAoAoAoAoAoDjc3SRhTI6oGYKuogZZjhVGepJ2ArDaW4M+564oEu5HyF+y2eAza9Ie5kCDJjBdTpjOGA21UeugKPyottd393LPpkWKJUXWzMDjOtgGUMencZGrFcPjFatTpxjTe71/Qr1paFh5rKSRq0du7SREmSPQATEV0SIxzjzxsQuCd8ehxzuDT7GviUlhrG/X/JCjU9YxLito0Ejw6tSZDKwG0iEao3+jKQce/tXr89Cy0RChxnG3TPvTBjIRAkjG5oCVbxlnVRjLEAZ9ScDPtmomwb8b5ZvLVitxayDPfqpPqGU4P5/Wo8y6jAkSJkYEBkcdCMgg+xG9SyYLpwHnLi9vgxzSSp+zMDIPzPmH4MKjzozguD/ABSt5Ima8sQLlVIRopMZO23iAiSPJ7Lq2FZ0YM+4a0F0PAmPg6Cz27KVBJYoojaRzuERQEBOcZ32ALYwfOI8FczqsjrMhZQsqMmcFyuJdBPmPXVliBpOSCKzHBGQn4pb+HMdKiI/qxqWc+27DfVkEexHrWzGNURznc48RsJoz98hUkZ305/IHasyT6hNdBzyNB55JgcMq+FEd9pZ8pqx30ReLJj1VR3rRWqqnBzfRZJNqKyzUuO2wXh91brPNHHHDpEbMrZ0RgjYglVIwpAwBg15a24jWdaCe0pfqVo125CPkG7M3CWhUgSwSGS3TABkmiInGG1ZJwrA+UABl3zXq5yzJFyJrvCecbadFcMyBwrLrUjKt0YH0zkZON/qKrSvKMZ8knh7EOZZwWCrRIKAKAKAKAKAKASce408EkSpGHDK7vv5tKFAdA7t584P7OOpqleXsbblcluyMpYK+00twElutCogdlTBBXUMefJ6qmdxj5j0xXnL/ikqy7OPfoanMzbjd439jA8vjM/EpnkPdvAiUiFMlSD0U9jvn1r1VJNtLOv3n5m5aI8/C5bSK1Mt0yB5Zcx6iQSI8Db187Ee/TtXC4yq9Soo0lol9d/kV5x5p4NDfjsbqWjkDBT5k7sAAW0jqxAPbIJyK89G2qKWJZXvMdnUy0lsZfz7wmGQg20iyfM0Ogg9SXkgPockyxj96RMfIK9vY3EqlNKftJa/uboS5kZ/4w04CLn9o5J/D0roZWNjOPEs/wANuVDf3aqwPgx4aZh2XOy/zmIIHsGPatcnhE4rJN4javb2MqPaTxlb3xIJnTSuNJUIdWG6KGBAIJHtUE08Emsbn6C4NzJZ3qfdTRSkpqeMMpZQcZ1J1GCcHIqbREoHPl5wWNWGsCXsttht/Qj9GN+vQ1Dk7iWe8xm74mSzeHqRSdl1Nj8sn/s9qkkRyLzJn1NSwYbJvBbo6jGG0GQrobYBXDAoxbBZQDv5cHOKyRZeRcG9tWDl2mQAKweR8Sao4kGSVjj1PJKBqOBqPQYqL0eSS1Wp0sOEx3MawsjsuWA2GsOrW0HiZjQ56S/M+kk77jfGWtho9yk3nLEqyKkQEmtwigMhbWVDaWCsQpAJzk7aWzjBxLmyMGjcn29pbCJpmXw0LC3dhtLLt4067ZIOFRDjZIwerV57jFepVzQo649r9Eaaks+qkXa3vYZvGHlYMPmVcho8ddQGCNztk/SvNSp1KbXfn4M05UWZV8LLwW3FPByuC8iKfKC5AOhGdlJEbYHy7lmXtX0FT5qan34LkTQ+BZia54cVIW3ZsP0Ahk88ePUjUV9Bo/CvLcYounWVVPfp4r7+ZoqNp6DPhPE3hjifxZXwEM8ZcMcMpGrzHIOcdwNjtU7XiVSFbE36me79RCo+pdeFcRWePWoZdypVgMgqcEbEj8QTXpqNaNWCnHZm9PJMraZCgCgF3HONxWkYkmJ3IVFUFmdj0VVG5PU+wBJwBWG0llmUs6IpfH+b7qWIC3tZ4suNbeJb+JoGSdKl2UEnA37Z74qjUvqOGoTWffg3u0r49li/hE/Q2aaxEumcSkibUx2U6jlW6yFiNL52J3rz95bzUeevJNSejWqXy+BzqsJxeu4cycIjmiaHxQkkgTxCc4cagGYDoZDjTntn6VRtLh0pKpy5Uc4++7qaIvDInM/Bb2dXt47jTGEPhqYI9IjIUCMShdSHqvuPXeuvbcd5IKU14eJY7QhT8uGxtRJqSb7OY2K6ceRFbIb3VpGkyfQfWtNO+VxW5Usc2fi/7LBY4e4O6i6jwsnjh/MTTHw2gSVdJLBVGMY6tnyqD6n61Opbwprnbw8nsL+lY0acpRqZb6ZX7lhsbWCWzVJ9LkKEZsHUD8wAbGvI2II32DVzXcVaNx2lPRZ26NffwPBKok20Y/zLyu8cxVQSxBdemJ06h48Ddsbsg+qjqq+ytbqFxDmj713FqMlJZRYfht8QvscP2aKzSaWSTKt4wj1FtgGJUjbGAcgf0my451JZxoR+ZfipdXiNGYLVY85wYhLgjo2Xyv46axyolzFSuuYLh1KvO+gjGgEKmPZFAUfgKzgxzE3g3LE91KsSvDHJIoeMSygeID0C4z5tvlOCNtqwYyS+aOTLqwgzc2qjLgfaBMGG/RVQYwfcg1hSyzDRVDM2kLqbSDkLk4BPUgdBmp5B5UgEE9ARn6f+FAXGJXglMshEq6lcr5Sp2OnUAdOoDGASN8elYfczBOv7MOsWHJmESiNwrP4sqxx4hUJGsZGrIydRwvn6DMVpoTaT1HPLNg9y6C4k8QafCeVAojVRk/ZYmUAHIyJJRnI8inBLHmcSv1bwcaft/TxNVSqo6dR/xKYC8ZijhBb6IGWMsqgMdZwBsAQmM4GAa4Vs12GJS1by9fh+pe4ZcUaes9/0OHJtnJ9qaQHQgUiQMAjyMQCNUYPbIbURnBA7mpcRr03QUMa9H/f5aG3i93a3Li6EcNblavuICy4tdxa/BjuNB1BRglip0uw86xkF8lCpzg5ru8MqOraQk9cZXzOdB51Rcb68SO5gltlTQP7hnQaUQNu8R0gsVGS4GdzqqtxRRrUmusdc/f3oRq7NjhbGDS2UjRo1dfLsAuMk6R/OJzjIyfWvLdrUzhNvLKkWnoRLri0dvIgUAzErIiwanYpnLAgbojftHCEn13rq8Mp11JVV7K3zoviWaMJt4SLAOewMGSzukTuw8F9PuUjmZ/yUn2r06vKD0518S67eqv8Aa/gWfh99HPGssTq8bjKspyCKsmkkUBQviWRFLZ3MhxChkidj0RpQhRz6DyFM9tY9apcQpTqUHGG/1LVnOMKqciJFIGAKkMD0IOQfoe9eT5Hzcr0ex6DmWOboImuyWS+SKT7IUMU8pDRl0kIEegbMdEmDr2ADNgnJx6G34fUhRnTm087LfD79Tz9/WhcL1V7ybd8yBnt4rWMHxQTDM4yiomzNpzqyDhcbZz1rgUuHt88qktI7rr9MfUoW1vKrLljjQ+yXlz48IlKDUwSIoWAZwGZy8eehUYG50kD1rLoUY0pOGuN8+7GP8am26sZUVltM98zeHHpVwJDMMFHYIp0Z+8ZjkjGrAGDvp9K02EZVc8rxy65669PvxNdpZVK8n2er+9SDwu3t2RIjG9sC2hyDGUuN9WkyKMEMckbKcEjvirlyrinJyypfH1fH3e8zdWVei81EOuIcZt4m8UpnS5jDKMsWGzKijdsbgkdAD6VQo2taq+SL8SrTg6k8QWRNfXFlKgEkJYN08jhoyemJGACb+hABFWqVO7oT5ovGPHfHh1N0bWvTy2sFV5s+HkgXxAC5O7Moy2f8YgHn/wAonm9Vc5au9Z8Yo1vVm+WXyZKFRS3M5ubV0GWHkJ2cHKk+zDbPt1HcCuwTwSOBXASdHaQRgHJZohKPoYzs2aw84MM2qPn7hjKWt7eO2l/wNxNbARB/dkyy961yi2SUii84cSur/AueIcPKx5ZUjfABxvg6CSSNsE46VOKSMNlDjk2wflJGrAGfwJ6VPKMAZOqrnSTsCBk+nQdfpWM6DA84Rwe5b7kao9f+D0apCP3Y/mQHoWYop2y2K11KkKceabSXiS8zQOV+UWUF5YnSIMUkRj97KuTq1sBgRg7+GmA2+pnrg8Q4yl/p0d31++pq7RPSI3tuLyShmtobeSyjbSsCrh3Vdy658o3OVXAzjrvXNnbR9mpKSqNZznRPufXzefcXHwyfZ87W6yhvNxCG5h8WMkrEfvAcrgAjXG46jGASvsM7bGi6NWhPs5LV7ePc0cyceV4RE4hxpXAlFo7x74kR0Vyu41AZBKlTsM7g9Ks07KXs9ok+553+B0IcNrSjmKy2dVEV2ou4IwTGV8NtIVmCMNa7jOy60AO2SfY1GMq1rN0ZNrK73o3t+jKM1KMsbNdD3PzWskayC2lmt2OQ4Ck5UnDeGfNsR16itn4avJunOrqumX9di6rWrVhlLQ93nG4lgnnQIxMepdI3dsFQp2ySGGn2zjFa7OxnUuI055038t/mU0sT5WhTymsSw+Rg0h/Tk7MJAMFWXqmn5Qh+UACrt92zqNTWEtl0PU2caUaa5MeI5ikDDKkEeoOehwf47VSlFxeGW001lDf4aqQl3j9H9qbR6fJH4mP+N1599Vexs4zjQgp74/x8jzly4urJx2yXGrJoE3OHDWuLOaOP9JgPFn+VjIkj/DWq59s0BX7fla2uoY7qyd7RplD/AHeChJGSHhPkyDsSulsg71orW1KsvXWfr8TbTr1KfssXLY31pay2dxaC9tJPFBe1fEipIWYjwX64LHGlzjat0VhYNbeXkpolmmSAwyBLxEWB7eXEUjaX2k0t0Ujzt27da4cbSca1SDi+VvKa+mC5w68jaTblDmz4/wCSycK4TIYjPOzNdICVGCvhHGTH2zkjdu4IHSuJeVHTqdik4x6+Pj+xUv7t3Usxjy46bnnmm1W5MMqqJI2UrqDhShyCME7HVupHqBSyqqipQqNp+WSxwzin4OTklvocOF8LwjLKoURS7W/za5NjGzP+upBDaQMZByTprdcXa07Pqt/qsdO7/I4nxWd29fv5H3mnh1ywjRI9on2kQhcrINOAoPY/NuNgMZyRULCtRg3KUt181+/Q1cHuo2lwpVFlEOz4bdokyyHMbxuFLPncDcBezEZABIGxz0rfVuaMnHDej7mdvivGLepHFOJboA+hIpWw+AW0g40jBK57jPlz1INct29SUnKEG1r0f6Hk5avCKdx2XhfizKzffN5s2+ckYVdD4BU4IyRICMNXYs1xKEY8ieF0f99fgSgprYrU3IiyIWieKVtyBHlNSYyHVxmMjHlP3Y8wI610lxdQko1Ycvv/AEePrsS7dJ4kiFcfD2YBSASrKGysysMMQASGjTHX36H0rdHi1u3jVPyJdtA9S/Da5U6RCWOxJFxHtk43+7P169Aaj/7m1738DLqRGEXwwkGARHqyNQd3fSpOMgp4Y98ex/GvLj9utk/v4mHViN5eWLWxOZ7jbG0cYEJkx8ygpmV8DfdsZIyd60U+J3V36tCOPHfHveg523oMuV+ZbQkwQeFEHGpdAHkB1atbd3wFO+/m9qqXfDrprtJ5k/j9CEoy6jgcbCpIhSWVVdldhv5ZCfCAP62QQCR8vUnYmqj4dWbjLGNM7d2/316IjCLiVnhvKMsLMguXjcELGsagnSwyCXOxCrkE6R8px1rpVuIc28PPOd/l9TsPjNw6KotLRJLbp7ixcMtlSykgTIbMiyOT5iS5RpmJ7t8+D+G1cm4qudyqkttGvhnH6HIVTMubqLOJ8FllXwZGjhjiRCphyxkzlFVQ2Au4HXOCwq7C8hBc0PWbfXTHnj+x2qXG6lOm1DSWPvdD/gNstsfsinAADR9STrLF8n9YhgSTt8y7VzrqbrSVZ7vfwxt8vocadRynzSe5VY7G6a3jijCRCH55RKd1JILFVGoH9YgnufrXX/E20KnO2230x8snetOMU6EHmGdPvoN47KG3W0tnmR1e4M00zlVGIj4zHc4ALrEvXvua38IqOvcVKrWMJJffuOTOs69V1X1G/MnFeG3Qcw2i8RuMEK0VuJFDY8uqcroCg9fN+HSvRmRK/K01tYL9qfAREjitbdiDNK2EjR5tm8zkZEYXGT5iKpQsaSqOrLVt516e4syupuCgtEjRuVOCLZWkNsuPu0AJAxqY7u2PdiT+NXSsNqAKAq3Bj9kvJLRtorgtPansGO88I9wx8UD0kb9igLDe3iRLrkYKuQMn1JwB+dRlJRWWbaVGdaXLBZe/wKFxLiDMt74qxXcS3CQ28c0aEa2Ya16dFBwDv0qp2048z31wj0K4db1ewg1ytwc5tPolo9e/qdb7g9jFNLGontlhhErvBcSqi5OAoiDFc9x5anW7KbcakU0lnXU5NLh1SpShUhvOTil123z3CyzhhijcpxC6gSLBaO4tomIDt5WwIQxBbuDnfeqsraym3OUNfeSlwO4U4xglLmzjEk1lbrPeEEqyM0ycStSYl3d7B9SqSF6+MuxYgbDvUY2li4OKWm73MVOBXdOUVKlq9Fqn0z0fciRx2FoT4V1xSFNa/Klm2cHvkTNp+pxWXY2FJpOK+ZqtuE3N1FypQbXml9Ws+4XzcDihaOH7XxC6OgSokEcLLoJ2fLI22f1s5361v5benPMIa76I3W/B6k4OpKUYJPlfM8arpjG/gXS35LtXVWmWebIBK3E8rgZ7GMvo/wBGrq2OfKPLJrOcEm9vLewVIoYPPJkRW9vGAz4xk4GFVRkZdiFGRvuKyRKDaXctpeXUNwIkkuNE8MMZyA0pZSqnA1YKanOAM6j3rz3HLXnUaq6b+RXr53RJ4NPGmu3OXBMgZ2Oy4ICxbnO6tqAAwAa4lxCTjGt5fTf5alaOiJ/CYnRJUZjI2vAdsZzpXrjsDsPYCqtxJSakljK/UzrsMYGUpqPRlDEnuCO/tVdpp4MrYRcDlmivry5itxNBHot3WM5lXSolLRqdmGZMMgIJ2xnGK9zwaHLaRffl/p+hcprCLn41jd27TlIZolDa9cYOnT8ysrjKsO6sARXUbwss3U4OpNQju3j4lLsBw5k1TcP+yFojMphbSHQYyVMTIQd84IFVo3WmZLGmTtV+ByU+WhUU8S5Xumm+/fTxTJcHA+HXAdkubyIxAF9VzOpRT0P3pO38Ky5Ua0WpJNLvX7lC44XcUpRUo55tFjEsvu06nLgnKNtIZWtOK3TFjmXU0L5wMAsHhzjAxk+lavw1pVS9VPHyNNxw6tb4VWDWdvE6wcEWZw0fFy7QgnZIDhe5IVQGA26ggHFQjZWTTUYx8RV4bXpYlUptZ0WU9+7+x7t7VZNRXjLN4al20RW2Qo6n9GTge3tWqPD7DpFaa7snPhVzBxU6bWXhadX0z4kDhtlw4ibTxG7dQGllC4jB3AY5jhQkkkDANbI0bJ68qeF3Pb3lifA7unyqVPHM8LVbvXo/A6RxcMihlnFhI0kOkgXaszHWQqsGlZ8LnG/t0req0IQbjHGOmMG+nwObrQpc8cSzrF82MLLWNNS38p8bNwJFKwgxkAeDKrqQRnoNxjpuBntW2jV585x7nk0cRsFa8rjzYln2ouLWPk/d7yLCftt/r629iSq+j3RGlj7iJCU/nSN3StxzC00AUAUBA4zweK6QJKCQGDIysysjDoyOpDKwydwe5HQ0BXr/AIVeJG0TaOI252KSkRTY7YkUeG5HbIjP73eoyipLDNtCvUoVFUpvEl1FV7dWQt47dhLw1opBJGZ4iFEi9CZSTFJ1/lP6MVqlQjyKMdMPKL9HitWNeVat6/NFxktsxfRY29wwtuFNJb3EkNxBdz3GnW3l8NkXYINJOPKThvXH1qDoyUZPOWyzHiVCVWlHlcKcM4w8tN65z116f4JPJXC54TMZIzFGdIiiaUSlMZzh8bKdsLn/AH5t4SjnKwuizkxxa6oV1BU5c0lnmko8qedtO/vYnfg0w4CYfCfx+6AZb9Pq6D93etPZy/DcuNf7nQV5RfG+251yd/T2MfXQZX0E9vd3Mq2xuUuY0UYK+VlXToYE/K3UmtklKE5SUc5RTo1KFxa0qUqvZunJvrqm85WOq2RA4/y5LI9vK8ELYg8OVBKYo1OcgDBzgZO3Tb6VCpRlJp4W2HrhFiz4nQowqQVSS9fmi3FSk9MPfTPiOrPmq0t4UjuLq0jkVQpjSYNgDZQATqO2O3WrcE1FJnn7qUJ1pSg203nLwm876LTcQcZvob7iFiIZLqPC3CCVI5YvMVRwFd0CPtG3l8wIHSplc68Z5S4g0yzx3UEzpG0SmWPw30sVOS6BlLArsfDA8zbb1Wu7WNzT5JPQjKPMhPBHNgyfZiwSQmR4Lm3dfEUBcs0pjbONOwx2xsa43/plKL/1crGNtvnglPh9WElCUWm1lLGrXedAksZJ+y3gmY6i7fZskYAchftQGNI2O4XOam+CrROeiW2P7muNrJ6pPu2OaXD3JEVpE+x1BXuLT9rVtokkbGfZhjt0qFPg1JyyqmX5f3N1XhdelHmqQlFeKaLDy9wbicUbprs4TJLJKz4kmbLsSBj7oDSulc5Oy13qNNUqagtksEUIeBcWtntb2OfiMCT3U8mXlKJmNcRIdGVGGjjyMftDc4rNSDnBxXUtWVxG3uIVZRyovOM48u/qN7/l6ze1lXhxhaWVVXUswby6lLYyxAyB261XqW0VBqC1Z17TjdWVzCV1P1ItvGOuGlstfeRrnledUu0KyTtriaN5Hz4sKEN4W52I79MnpWp0JJSW+3vXcXafFKEp0ZZUFiSaSxyzaxzeT+XUkXVlNeSTyxW0luPsjwgSqEaR2Oy4z8uBjPvUnGVRtqONMeZqp1qNlTp06lVTfaKejyopdc9/gReDxTPcRBbZkjSF0fXbhDH93pwJM5k1Pv0zg+5qMFJzWI6Y7ttO/qbrqdGFvNyqpyck1ieeb1s5cf8AbiPu+RF4FwSceD48cjI9tLHHiLT4TMCpWXC5II6Mx7/jUadKWnMujW23mb7y9oPn7GSTVSMn62eZLXMdcaPdInct8PufC8J4rkloGj03DL4CnGR5Fw/UBc9Rk1OlCfLytPbGuxWv7i27XtYzhpNSzBPnffq/V65xsyFZyR2zSRy3Edpqh0CCOY3DlyfnWHzNjAIwBnrv3qVOjNZ6LGN8+8r3vE7eSi/zJKXNlxUNP5crV+Z34Nw+9Z5JIIyjyR+ELieJYFReupLddTu4O/3gT06VupUeSXM3l+WChfcTVxSVGEeWKedZOTztu9ljoX/g/DI7aFIYhhEGBnck9WYnuzMSxPckmt5ySbQBQBQBQBQHwjOxoBJecnWEra3tINec6xGqtn11KA2fxoCOOSbYfI10n8y8uR/DxaA+f2lxf8Jv/wD464//AGUB9bkm2Pzvdv8Azr26P/5aA9JyLw4HJtIXPrKviH831GgHFlw6GEYiijjHoiKv9AoBRzvbuYFniUvJayLOqjqwTIkQDuWiaRQO5IoD5xjiT3FqDYESGfCiRSMRq3VzvkYHbqD9K1VublxDd/Iv8NVBVue4fqx1x/M1sveUluGS2tjxG1denhOjKG0vqKhiM77YGffPaqPJKFOcH4HqVc0rq8trmD35008ZWE8Zx5vA14VZzx8QitpsvHHDKsUp/XjYDAPbK4K/l9TshGSqqEtknh+BSua1CpYzuKWkpSi5R7pLOWvB7/ei7gVo0kdjFHbOk8MweWfw9KiNWbI8THm1KRt3xUKcW1BKOqerx08y3e1o053FSdVOE4YjHmy+ZpYfL0w869C3c3cwpHE0EEsZvJsRQRhwWDudIcqN9KZLk4wAprpHiRzw7hccMEUCqDHEiooIzsoAGc/SgIl3ypYy7yWds59WhQn89OaAh/2i2Q/RxyQ46eDPNEB+CSAfwoAPKIA8l7fp/wC8F/8AWh6AP7WJu3E778fsx/6vQAOVXPz8Qv2Hp4kS/wAUhU/xoD4ORrQ/pRNP7T3M8gP1VpCp/KgHPDeFQW66YIY4l9I0VR/ACgJlAFAFAFAFAFAFAFAFAFAFAFAFAFAFAIr3k6xlYu1tGsh6yRgxuf8APjKt/GgKjx7h4gbEU10o32+2XJH5GU0AvsNcrAPPdYz2up1/qyCgLlbcl2cigyxvNnqJp5pR/wAmSRh/CgHfDeD29uMQQRRD/Foq/wBAFATqAKAKAKAKAKAKAKAKAKAKA//Z"/>
          <p:cNvSpPr>
            <a:spLocks noChangeAspect="1" noChangeArrowheads="1"/>
          </p:cNvSpPr>
          <p:nvPr userDrawn="1"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</p:spPr>
        <p:txBody>
          <a:bodyPr lIns="91436" tIns="45716" rIns="91436" bIns="45716"/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11138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4" y="1489472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4" y="3123724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4818063"/>
            <a:ext cx="21336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51D27F-B845-48A0-ACF8-1DE67CC08497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4818063"/>
            <a:ext cx="6122987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9134-2F4C-4E02-964D-4025914B5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11138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4818063"/>
            <a:ext cx="21336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DC6FE1-01CE-4049-9D87-14354C009A2A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4818063"/>
            <a:ext cx="6122987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7DF2-5076-4713-980B-74FA69C43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11138"/>
            <a:ext cx="685800" cy="22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4818063"/>
            <a:ext cx="21336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3D2080-3EF8-4003-9BB4-FF66DC83E161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4818063"/>
            <a:ext cx="6122987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D78C-B9A6-44C6-9FBF-740B01C7D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171450"/>
            <a:ext cx="3451225" cy="475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25450" y="131763"/>
            <a:ext cx="412750" cy="8302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90" y="204789"/>
            <a:ext cx="4597399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5"/>
            <a:ext cx="3255264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4818063"/>
            <a:ext cx="15367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3AB8A-6B87-4291-A4DE-5AF0EBEF1423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4818063"/>
            <a:ext cx="3316287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11138"/>
            <a:ext cx="685800" cy="22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989388" y="2527300"/>
            <a:ext cx="220662" cy="374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6"/>
            <a:ext cx="3460658" cy="475892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9" indent="0">
              <a:buNone/>
              <a:defRPr sz="2000"/>
            </a:lvl4pPr>
            <a:lvl5pPr marL="1828692" indent="0">
              <a:buNone/>
              <a:defRPr sz="2000"/>
            </a:lvl5pPr>
            <a:lvl6pPr marL="2285865" indent="0">
              <a:buNone/>
              <a:defRPr sz="2000"/>
            </a:lvl6pPr>
            <a:lvl7pPr marL="2743038" indent="0">
              <a:buNone/>
              <a:defRPr sz="2000"/>
            </a:lvl7pPr>
            <a:lvl8pPr marL="3200208" indent="0">
              <a:buNone/>
              <a:defRPr sz="2000"/>
            </a:lvl8pPr>
            <a:lvl9pPr marL="365738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4"/>
            <a:ext cx="3898272" cy="161091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4818063"/>
            <a:ext cx="15367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2880D3-FBDE-47C0-B44E-B34DB6DF5F73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8063"/>
            <a:ext cx="3005138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6F01-8C6E-463F-852A-606E09EE5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6802438" y="1782763"/>
            <a:ext cx="2057400" cy="153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27025" y="3475038"/>
            <a:ext cx="220663" cy="373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13" y="3318064"/>
            <a:ext cx="6191157" cy="62528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12" y="171450"/>
            <a:ext cx="6378389" cy="31409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9" indent="0">
              <a:buNone/>
              <a:defRPr sz="2000"/>
            </a:lvl4pPr>
            <a:lvl5pPr marL="1828692" indent="0">
              <a:buNone/>
              <a:defRPr sz="2000"/>
            </a:lvl5pPr>
            <a:lvl6pPr marL="2285865" indent="0">
              <a:buNone/>
              <a:defRPr sz="2000"/>
            </a:lvl6pPr>
            <a:lvl7pPr marL="2743038" indent="0">
              <a:buNone/>
              <a:defRPr sz="2000"/>
            </a:lvl7pPr>
            <a:lvl8pPr marL="3200208" indent="0">
              <a:buNone/>
              <a:defRPr sz="2000"/>
            </a:lvl8pPr>
            <a:lvl9pPr marL="365738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13" y="3943365"/>
            <a:ext cx="6191157" cy="6643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4818063"/>
            <a:ext cx="21336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E17B1C-3CDC-4C98-9B37-BB7E85C6141A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59DE7-2D63-41E4-BF4A-CC11E6FE2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171450"/>
            <a:ext cx="6386513" cy="475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425450" y="131763"/>
            <a:ext cx="412750" cy="8302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2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5"/>
            <a:ext cx="6179566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401568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4676775"/>
            <a:ext cx="1349375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A5FA11-062E-4569-9892-3AB172712FCE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4676775"/>
            <a:ext cx="46482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14A3-D45E-4ECB-94E9-916965753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171450"/>
            <a:ext cx="4235450" cy="475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25450" y="131763"/>
            <a:ext cx="412750" cy="8302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3400425"/>
            <a:ext cx="2057400" cy="1530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3" y="1928812"/>
            <a:ext cx="4016633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7" y="2800355"/>
            <a:ext cx="4015304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4676775"/>
            <a:ext cx="1347788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71F76-C392-4698-91D6-FA2387D1C182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4676775"/>
            <a:ext cx="25908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BC2C-98A6-47F4-BBAE-F9F342DDA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11138"/>
            <a:ext cx="685800" cy="22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749800" y="2527300"/>
            <a:ext cx="220663" cy="374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14" y="1773936"/>
            <a:ext cx="4240119" cy="31409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9" indent="0">
              <a:buNone/>
              <a:defRPr sz="2000"/>
            </a:lvl4pPr>
            <a:lvl5pPr marL="1828692" indent="0">
              <a:buNone/>
              <a:defRPr sz="2000"/>
            </a:lvl5pPr>
            <a:lvl6pPr marL="2285865" indent="0">
              <a:buNone/>
              <a:defRPr sz="2000"/>
            </a:lvl6pPr>
            <a:lvl7pPr marL="2743038" indent="0">
              <a:buNone/>
              <a:defRPr sz="2000"/>
            </a:lvl7pPr>
            <a:lvl8pPr marL="3200208" indent="0">
              <a:buNone/>
              <a:defRPr sz="2000"/>
            </a:lvl8pPr>
            <a:lvl9pPr marL="365738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4"/>
            <a:ext cx="3108960" cy="161091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4818063"/>
            <a:ext cx="15367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EC5222-B820-48C2-BE80-E1D50B38C579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4818063"/>
            <a:ext cx="3005138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3471-FE56-4D30-B4AF-3C20C63A0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11138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4818063"/>
            <a:ext cx="21336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82CB01-C9AA-495B-83D9-94D7AFC13BA1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552A-DE7F-4489-BD2E-1005D274E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11138"/>
            <a:ext cx="64135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11138"/>
            <a:ext cx="92075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3074650" y="9053513"/>
            <a:ext cx="1724025" cy="360362"/>
          </a:xfrm>
          <a:prstGeom prst="rect">
            <a:avLst/>
          </a:prstGeom>
        </p:spPr>
        <p:txBody>
          <a:bodyPr lIns="91436" tIns="45716" rIns="91436" bIns="45716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83" y="363077"/>
            <a:ext cx="7556313" cy="5779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29" y="1204138"/>
            <a:ext cx="7556313" cy="3460898"/>
          </a:xfrm>
        </p:spPr>
        <p:txBody>
          <a:bodyPr/>
          <a:lstStyle>
            <a:lvl1pPr>
              <a:spcBef>
                <a:spcPts val="400"/>
              </a:spcBef>
              <a:defRPr sz="2600"/>
            </a:lvl1pPr>
            <a:lvl2pPr>
              <a:spcBef>
                <a:spcPts val="400"/>
              </a:spcBef>
              <a:defRPr sz="2400"/>
            </a:lvl2pPr>
            <a:lvl3pPr>
              <a:spcBef>
                <a:spcPts val="400"/>
              </a:spcBef>
              <a:defRPr sz="2200"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05E8-C052-41D2-9811-04EB2470F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11138"/>
            <a:ext cx="685800" cy="22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626476" y="352425"/>
            <a:ext cx="195262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8"/>
            <a:ext cx="681318" cy="38785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72"/>
            <a:ext cx="6858000" cy="388865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4818063"/>
            <a:ext cx="21336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D0CB52-DB25-487C-AFE8-2202555FA8F2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11AB-2265-4728-91BD-FC2E767DA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2575" y="171450"/>
            <a:ext cx="4219575" cy="3141663"/>
          </a:xfrm>
          <a:prstGeom prst="rect">
            <a:avLst/>
          </a:prstGeom>
          <a:solidFill>
            <a:srgbClr val="0A3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346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25450" y="131763"/>
            <a:ext cx="412750" cy="8302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388" y="1782763"/>
            <a:ext cx="2057400" cy="15303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624388" y="171450"/>
            <a:ext cx="2057400" cy="15287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6802438" y="1782763"/>
            <a:ext cx="2057400" cy="1530350"/>
          </a:xfrm>
          <a:prstGeom prst="rect">
            <a:avLst/>
          </a:prstGeom>
          <a:solidFill>
            <a:srgbClr val="5A8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62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650"/>
            <a:ext cx="1231900" cy="273050"/>
          </a:xfrm>
          <a:prstGeom prst="rect">
            <a:avLst/>
          </a:prstGeom>
        </p:spPr>
        <p:txBody>
          <a:bodyPr lIns="91436" tIns="45716" rIns="91436" bIns="45716"/>
          <a:lstStyle>
            <a:lvl1pPr algn="l"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0CD9C2-5B8B-453D-B3C2-152148829D57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4819650"/>
            <a:ext cx="2616200" cy="273050"/>
          </a:xfrm>
          <a:prstGeom prst="rect">
            <a:avLst/>
          </a:prstGeom>
        </p:spPr>
        <p:txBody>
          <a:bodyPr lIns="91436" tIns="45716" rIns="91436" bIns="45716"/>
          <a:lstStyle>
            <a:lvl1pPr algn="r"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06463" y="32575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solidFill>
                  <a:srgbClr val="548B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srgbClr val="548B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E73529-E601-419D-93E2-359F95CEA4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75213"/>
            <a:ext cx="10429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1088068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4751388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32575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Ctr="0"/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/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EBC426FB-6E5E-4A23-8E28-792CA34062AC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latin typeface="+mn-lt"/>
                <a:cs typeface="+mn-cs"/>
              </a:defRPr>
            </a:lvl1pPr>
          </a:lstStyle>
          <a:p>
            <a:pPr>
              <a:defRPr/>
            </a:pPr>
            <a:fld id="{223B2F2A-D5CB-431F-97CF-50F4379CE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7584" y="123478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75213"/>
            <a:ext cx="10429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AE150AA6-07F3-42EB-A66B-B4F14A1951C4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725FD-FAB8-45D6-944F-EBBFE35EE3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75213"/>
            <a:ext cx="10429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4757738"/>
            <a:ext cx="9144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/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4845050"/>
            <a:ext cx="1963738" cy="273050"/>
          </a:xfrm>
        </p:spPr>
        <p:txBody>
          <a:bodyPr rtlCol="0"/>
          <a:lstStyle>
            <a:lvl1pPr algn="l"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24B2659F-BFA2-4E8E-9795-E1FF8703963A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5050"/>
            <a:ext cx="3486150" cy="273050"/>
          </a:xfrm>
        </p:spPr>
        <p:txBody>
          <a:bodyPr rtlCol="0"/>
          <a:lstStyle>
            <a:lvl1pPr algn="l" defTabSz="457173" fontAlgn="auto">
              <a:spcBef>
                <a:spcPts val="0"/>
              </a:spcBef>
              <a:spcAft>
                <a:spcPts val="0"/>
              </a:spcAft>
              <a:defRPr sz="675" cap="all">
                <a:solidFill>
                  <a:srgbClr val="6370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srgbClr val="6370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853BD6-D132-46E6-9F4A-05005D6BE3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11138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83" y="100853"/>
            <a:ext cx="7556313" cy="74631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9" y="847171"/>
            <a:ext cx="7558960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41DF-7FEE-485C-BA64-B7CE3363A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57688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tIns="0" bIns="0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40063A6C-18AA-46FC-91AA-BAEBE2BAFB80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97F6BB-5E12-412C-970B-6C0560EA9D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03775"/>
            <a:ext cx="1042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44EF9FAF-A98D-4789-B306-8B8FF193A6A7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AD2E9A-21E0-4E4A-90BD-2EF9ABE38B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4751388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9E8EB21A-BB1E-4DFD-83D5-66100F45D3B6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8374E-D6E0-4827-A3D8-C566CF429C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29"/>
            <a:ext cx="7123113" cy="125491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3562350"/>
            <a:ext cx="1295400" cy="527050"/>
          </a:xfrm>
        </p:spPr>
        <p:txBody>
          <a:bodyPr lIns="91424" tIns="45712" rIns="91424" bIns="45712"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014866C-7E50-4FD1-9B19-4AB38E4C5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ue or False Question (Answer: True)">
    <p:bg>
      <p:bgPr>
        <a:solidFill>
          <a:srgbClr val="DAD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/>
          </p:cNvSpPr>
          <p:nvPr>
            <p:ph type="sldNum" sz="quarter" idx="10"/>
          </p:nvPr>
        </p:nvSpPr>
        <p:spPr>
          <a:xfrm>
            <a:off x="0" y="627063"/>
            <a:ext cx="533400" cy="184150"/>
          </a:xfrm>
        </p:spPr>
        <p:txBody>
          <a:bodyPr lIns="91424" tIns="45712" rIns="91424" bIns="45712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87F620-E0FA-497B-A889-5C82241ED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900113" y="998538"/>
            <a:ext cx="7315200" cy="979487"/>
            <a:chOff x="899592" y="2794996"/>
            <a:chExt cx="7315200" cy="1304564"/>
          </a:xfrm>
        </p:grpSpPr>
        <p:sp>
          <p:nvSpPr>
            <p:cNvPr id="4" name="Rectangle 3"/>
            <p:cNvSpPr/>
            <p:nvPr/>
          </p:nvSpPr>
          <p:spPr>
            <a:xfrm>
              <a:off x="899592" y="2794996"/>
              <a:ext cx="7315200" cy="1279192"/>
            </a:xfrm>
            <a:prstGeom prst="rect">
              <a:avLst/>
            </a:prstGeom>
            <a:noFill/>
            <a:ln w="6350" cap="rnd" cmpd="sng" algn="ctr">
              <a:solidFill>
                <a:schemeClr val="tx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3879" y="2820368"/>
              <a:ext cx="228600" cy="1279192"/>
            </a:xfrm>
            <a:prstGeom prst="rect">
              <a:avLst/>
            </a:prstGeom>
            <a:solidFill>
              <a:schemeClr val="tx1"/>
            </a:solidFill>
            <a:ln w="635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13588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5675"/>
            <a:ext cx="2286000" cy="274638"/>
          </a:xfrm>
        </p:spPr>
        <p:txBody>
          <a:bodyPr lIns="91416" tIns="45708" rIns="91416" bIns="45708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4765675"/>
            <a:ext cx="3475038" cy="274638"/>
          </a:xfrm>
        </p:spPr>
        <p:txBody>
          <a:bodyPr lIns="91416" tIns="45708" rIns="91416" bIns="45708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FINANCIAL DERIVATIVES COMPANY LIMITED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4765675"/>
            <a:ext cx="1520825" cy="274638"/>
          </a:xfr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B32D644B-9C27-4810-AA6B-1676D7A78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483518"/>
            <a:ext cx="8388000" cy="726962"/>
          </a:xfrm>
        </p:spPr>
        <p:txBody>
          <a:bodyPr/>
          <a:lstStyle>
            <a:lvl1pPr marL="0" indent="0">
              <a:buNone/>
              <a:defRPr sz="27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4" y="249046"/>
            <a:ext cx="8388000" cy="3521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8388000" cy="333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69888" y="4805363"/>
            <a:ext cx="7559675" cy="190500"/>
          </a:xfrm>
        </p:spPr>
        <p:txBody>
          <a:bodyPr lIns="0" tIns="0" rIns="0" bIns="0"/>
          <a:lstStyle>
            <a:lvl1pPr algn="l">
              <a:defRPr sz="700"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en-GB"/>
              <a:t>MEMBER FIRMS AND DTTL: INSERT APPROPRIATE COPYRIGHT (GO HEADER &amp; FOOTER TO EDIT THIS TEXT)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7972425" y="4805363"/>
            <a:ext cx="792163" cy="190500"/>
          </a:xfrm>
        </p:spPr>
        <p:txBody>
          <a:bodyPr lIns="0" tIns="0" rIns="0" bIns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FE5F8C2F-BAC0-41A5-8EAC-E9D73204F6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4563"/>
            <a:ext cx="13398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273849"/>
            <a:ext cx="7886700" cy="384524"/>
          </a:xfrm>
          <a:prstGeom prst="rect">
            <a:avLst/>
          </a:prstGeom>
        </p:spPr>
        <p:txBody>
          <a:bodyPr lIns="82250" tIns="41127" rIns="82250" bIns="41127" anchor="ctr"/>
          <a:lstStyle>
            <a:lvl1pPr algn="ctr">
              <a:defRPr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17749"/>
            <a:ext cx="7886700" cy="7075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4355" y="1240010"/>
            <a:ext cx="1889803" cy="27287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>
          <a:xfrm>
            <a:off x="628650" y="4767263"/>
            <a:ext cx="2057400" cy="274637"/>
          </a:xfrm>
        </p:spPr>
        <p:txBody>
          <a:bodyPr lIns="68562" tIns="34289" rIns="68562" bIns="3428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B829F5-9D7A-49D7-8275-9B95962D9DC7}" type="datetimeFigureOut">
              <a:rPr lang="id-ID" altLang="en-US"/>
              <a:pPr>
                <a:defRPr/>
              </a:pPr>
              <a:t>21/11/2017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3028950" y="4767263"/>
            <a:ext cx="3086100" cy="274637"/>
          </a:xfrm>
        </p:spPr>
        <p:txBody>
          <a:bodyPr lIns="68562" tIns="34289" rIns="68562" bIns="3428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0" y="627063"/>
            <a:ext cx="533400" cy="184150"/>
          </a:xfrm>
        </p:spPr>
        <p:txBody>
          <a:bodyPr lIns="91424" tIns="45712" rIns="91424" bIns="45712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26F60C-2B2E-4721-9E7A-2AAB3E166D3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17737"/>
            <a:ext cx="7886700" cy="707573"/>
          </a:xfrm>
        </p:spPr>
        <p:txBody>
          <a:bodyPr lIns="68562" tIns="34289" rIns="68562" bIns="34289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21869" y="1607373"/>
            <a:ext cx="2057400" cy="2707481"/>
          </a:xfrm>
          <a:prstGeom prst="rect">
            <a:avLst/>
          </a:prstGeom>
        </p:spPr>
        <p:txBody>
          <a:bodyPr lIns="68562" tIns="34289" rIns="68562" bIns="34289"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27063"/>
            <a:ext cx="533400" cy="184150"/>
          </a:xfrm>
        </p:spPr>
        <p:txBody>
          <a:bodyPr lIns="68562" tIns="34289" rIns="68562" bIns="3428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1F52C2-5199-4B6A-BA91-5E64764A643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171450"/>
            <a:ext cx="4235450" cy="3141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4624388" y="1782763"/>
            <a:ext cx="2057400" cy="1530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425450" y="131763"/>
            <a:ext cx="412750" cy="8302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62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34622"/>
            <a:ext cx="3086100" cy="1530679"/>
          </a:xfrm>
        </p:spPr>
        <p:txBody>
          <a:bodyPr lIns="45716" rIns="45716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4819650"/>
            <a:ext cx="1231900" cy="273050"/>
          </a:xfrm>
          <a:prstGeom prst="rect">
            <a:avLst/>
          </a:prstGeom>
        </p:spPr>
        <p:txBody>
          <a:bodyPr lIns="91436" tIns="45716" rIns="91436" bIns="45716"/>
          <a:lstStyle>
            <a:lvl1pPr algn="l"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65B9DE-4D8F-4CA2-BF58-ED7804F2D35B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4757738"/>
            <a:ext cx="9144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14"/>
            <a:ext cx="7123113" cy="125491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3562350"/>
            <a:ext cx="1295400" cy="527050"/>
          </a:xfrm>
        </p:spPr>
        <p:txBody>
          <a:bodyPr lIns="91430" tIns="45715" rIns="91430" bIns="45715"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DCCD0C7C-98DE-4894-9E40-582203E599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06463" y="32575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solidFill>
                  <a:srgbClr val="548B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srgbClr val="548B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D714A9-28CD-4789-A318-500BF6EE81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10429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1088068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4751388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32575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Ctr="0"/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/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15AE59A0-8FB8-4663-8DCA-EF193C1EBD2D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latin typeface="+mn-lt"/>
                <a:cs typeface="+mn-cs"/>
              </a:defRPr>
            </a:lvl1pPr>
          </a:lstStyle>
          <a:p>
            <a:pPr>
              <a:defRPr/>
            </a:pPr>
            <a:fld id="{03D1024C-098F-417C-8125-2634BF407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7584" y="123479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75213"/>
            <a:ext cx="10429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40"/>
            <a:ext cx="3703320" cy="552212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40"/>
            <a:ext cx="3703320" cy="552212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DBE511E8-7352-46CA-9F53-0671FD76975C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B3A3A-1CE0-4BAA-9C11-6260C6DF53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75213"/>
            <a:ext cx="10429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3479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4757738"/>
            <a:ext cx="9144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1"/>
            <a:ext cx="2400300" cy="2534343"/>
          </a:xfrm>
        </p:spPr>
        <p:txBody>
          <a:bodyPr lIns="91440" rIns="91440"/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4845050"/>
            <a:ext cx="1963738" cy="273050"/>
          </a:xfrm>
        </p:spPr>
        <p:txBody>
          <a:bodyPr rtlCol="0"/>
          <a:lstStyle>
            <a:lvl1pPr algn="l"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72EC3021-FA7F-44EB-81F3-83725AE06A9E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5050"/>
            <a:ext cx="3486150" cy="273050"/>
          </a:xfrm>
        </p:spPr>
        <p:txBody>
          <a:bodyPr rtlCol="0"/>
          <a:lstStyle>
            <a:lvl1pPr algn="l" defTabSz="457173" fontAlgn="auto">
              <a:spcBef>
                <a:spcPts val="0"/>
              </a:spcBef>
              <a:spcAft>
                <a:spcPts val="0"/>
              </a:spcAft>
              <a:defRPr sz="675" cap="all">
                <a:solidFill>
                  <a:srgbClr val="6370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srgbClr val="63705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49A80-B16D-4D43-B55E-37FE016D0A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013" y="171450"/>
            <a:ext cx="7997825" cy="451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285750" y="171450"/>
            <a:ext cx="46038" cy="4514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Plus 5"/>
          <p:cNvSpPr/>
          <p:nvPr userDrawn="1"/>
        </p:nvSpPr>
        <p:spPr>
          <a:xfrm>
            <a:off x="1601307" y="2279659"/>
            <a:ext cx="423334" cy="391583"/>
          </a:xfrm>
          <a:prstGeom prst="mathPlus">
            <a:avLst/>
          </a:prstGeom>
          <a:solidFill>
            <a:srgbClr val="D6BE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4"/>
            <a:ext cx="5638800" cy="1021556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63"/>
            <a:ext cx="5638800" cy="112514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62013" y="4378325"/>
            <a:ext cx="1473200" cy="273050"/>
          </a:xfrm>
          <a:prstGeom prst="rect">
            <a:avLst/>
          </a:prstGeom>
        </p:spPr>
        <p:txBody>
          <a:bodyPr lIns="91436" tIns="45716" rIns="91436" bIns="45716"/>
          <a:lstStyle>
            <a:lvl1pPr algn="l" defTabSz="457173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44CA3-8A38-4835-9E11-7B21320F5AAF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3775" y="4360863"/>
            <a:ext cx="56388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300"/>
            <a:ext cx="554038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F7A9-F67E-4878-A0CC-DF7B0434A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57688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tIns="0" bIns="0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3686307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517974F8-FA6E-45F6-A739-95A59726278D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29152-DB22-4A7C-865D-B413F5C05E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03775"/>
            <a:ext cx="1042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E2EE3532-129F-4C0B-9E8F-3A51F84480E7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EBBEC-E459-43FB-B9AC-9D82D09D89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4800600"/>
            <a:ext cx="914082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4751388"/>
            <a:ext cx="9142413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11084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>
                <a:latin typeface="+mn-lt"/>
                <a:cs typeface="+mn-cs"/>
              </a:defRPr>
            </a:lvl1pPr>
          </a:lstStyle>
          <a:p>
            <a:pPr>
              <a:defRPr/>
            </a:pPr>
            <a:fld id="{556171A5-436E-406A-AD22-864E6B13E050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675" cap="all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 sz="788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FEBA18-3A2F-4794-B3DC-19B25EC436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30"/>
            <a:ext cx="7123113" cy="125491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3562350"/>
            <a:ext cx="1295400" cy="527050"/>
          </a:xfrm>
        </p:spPr>
        <p:txBody>
          <a:bodyPr lIns="91424" tIns="45712" rIns="91424" bIns="45712"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E77D2B9-22D9-4AA0-B90D-306D193DC1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ue or False Question (Answer: True)">
    <p:bg>
      <p:bgPr>
        <a:solidFill>
          <a:srgbClr val="DAD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/>
          </p:cNvSpPr>
          <p:nvPr>
            <p:ph type="sldNum" sz="quarter" idx="10"/>
          </p:nvPr>
        </p:nvSpPr>
        <p:spPr>
          <a:xfrm>
            <a:off x="0" y="627063"/>
            <a:ext cx="533400" cy="184150"/>
          </a:xfrm>
        </p:spPr>
        <p:txBody>
          <a:bodyPr lIns="91424" tIns="45712" rIns="91424" bIns="45712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4846F0-A450-4A42-9071-1C90AEAD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900113" y="998538"/>
            <a:ext cx="7315200" cy="979487"/>
            <a:chOff x="899592" y="2794996"/>
            <a:chExt cx="7315200" cy="1304564"/>
          </a:xfrm>
        </p:grpSpPr>
        <p:sp>
          <p:nvSpPr>
            <p:cNvPr id="4" name="Rectangle 3"/>
            <p:cNvSpPr/>
            <p:nvPr/>
          </p:nvSpPr>
          <p:spPr>
            <a:xfrm>
              <a:off x="899592" y="2794996"/>
              <a:ext cx="7315200" cy="1279192"/>
            </a:xfrm>
            <a:prstGeom prst="rect">
              <a:avLst/>
            </a:prstGeom>
            <a:noFill/>
            <a:ln w="6350" cap="rnd" cmpd="sng" algn="ctr">
              <a:solidFill>
                <a:schemeClr val="tx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3879" y="2820368"/>
              <a:ext cx="228600" cy="1279192"/>
            </a:xfrm>
            <a:prstGeom prst="rect">
              <a:avLst/>
            </a:prstGeom>
            <a:solidFill>
              <a:schemeClr val="tx1"/>
            </a:solidFill>
            <a:ln w="635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1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13588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5675"/>
            <a:ext cx="2286000" cy="274638"/>
          </a:xfrm>
        </p:spPr>
        <p:txBody>
          <a:bodyPr lIns="91416" tIns="45708" rIns="91416" bIns="45708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4765675"/>
            <a:ext cx="3475038" cy="274638"/>
          </a:xfrm>
        </p:spPr>
        <p:txBody>
          <a:bodyPr lIns="91416" tIns="45708" rIns="91416" bIns="45708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FINANCIAL DERIVATIVES COMPANY LIMITED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4765675"/>
            <a:ext cx="1520825" cy="274638"/>
          </a:xfr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1C2C1D37-9CE6-49EB-A2FC-740CC3026F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483519"/>
            <a:ext cx="8388000" cy="726962"/>
          </a:xfrm>
        </p:spPr>
        <p:txBody>
          <a:bodyPr/>
          <a:lstStyle>
            <a:lvl1pPr marL="0" indent="0">
              <a:buNone/>
              <a:defRPr sz="27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4" y="249046"/>
            <a:ext cx="8388000" cy="3521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23528" y="1563639"/>
            <a:ext cx="8388000" cy="333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69888" y="4805363"/>
            <a:ext cx="7559675" cy="190500"/>
          </a:xfrm>
        </p:spPr>
        <p:txBody>
          <a:bodyPr lIns="0" tIns="0" rIns="0" bIns="0"/>
          <a:lstStyle>
            <a:lvl1pPr algn="l">
              <a:defRPr sz="700"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en-GB"/>
              <a:t>MEMBER FIRMS AND DTTL: INSERT APPROPRIATE COPYRIGHT (GO HEADER &amp; FOOTER TO EDIT THIS TEXT)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7972425" y="4805363"/>
            <a:ext cx="792163" cy="190500"/>
          </a:xfrm>
        </p:spPr>
        <p:txBody>
          <a:bodyPr lIns="0" tIns="0" rIns="0" bIns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A272FC96-7EBB-4E3F-89F8-3674AAEB0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4563"/>
            <a:ext cx="13398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273849"/>
            <a:ext cx="7886700" cy="384524"/>
          </a:xfrm>
          <a:prstGeom prst="rect">
            <a:avLst/>
          </a:prstGeom>
        </p:spPr>
        <p:txBody>
          <a:bodyPr lIns="82250" tIns="41127" rIns="82250" bIns="41127" anchor="ctr"/>
          <a:lstStyle>
            <a:lvl1pPr algn="ctr">
              <a:defRPr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17750"/>
            <a:ext cx="7886700" cy="7075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4355" y="1240010"/>
            <a:ext cx="1889803" cy="27287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>
          <a:xfrm>
            <a:off x="628650" y="4767263"/>
            <a:ext cx="2057400" cy="274637"/>
          </a:xfrm>
        </p:spPr>
        <p:txBody>
          <a:bodyPr lIns="68562" tIns="34289" rIns="68562" bIns="3428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73437C7-4A0D-4739-9B5D-FD987513509D}" type="datetimeFigureOut">
              <a:rPr lang="id-ID" altLang="en-US"/>
              <a:pPr>
                <a:defRPr/>
              </a:pPr>
              <a:t>21/11/2017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3028950" y="4767263"/>
            <a:ext cx="3086100" cy="274637"/>
          </a:xfrm>
        </p:spPr>
        <p:txBody>
          <a:bodyPr lIns="68562" tIns="34289" rIns="68562" bIns="3428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0" y="627063"/>
            <a:ext cx="533400" cy="184150"/>
          </a:xfrm>
        </p:spPr>
        <p:txBody>
          <a:bodyPr lIns="91424" tIns="45712" rIns="91424" bIns="45712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425891-6C9A-4C7B-8F23-EB51394C44D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17738"/>
            <a:ext cx="7886700" cy="707573"/>
          </a:xfrm>
        </p:spPr>
        <p:txBody>
          <a:bodyPr lIns="68562" tIns="34289" rIns="68562" bIns="34289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21869" y="1607373"/>
            <a:ext cx="2057400" cy="2707481"/>
          </a:xfrm>
          <a:prstGeom prst="rect">
            <a:avLst/>
          </a:prstGeom>
        </p:spPr>
        <p:txBody>
          <a:bodyPr lIns="68562" tIns="34289" rIns="68562" bIns="34289"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27063"/>
            <a:ext cx="533400" cy="184150"/>
          </a:xfrm>
        </p:spPr>
        <p:txBody>
          <a:bodyPr lIns="68562" tIns="34289" rIns="68562" bIns="3428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87C96B-4189-4715-9FC6-A84630BBB8A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5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5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39900" y="4681538"/>
            <a:ext cx="6122988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FE98-62CB-45D5-80FA-A142162BC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1713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4757738"/>
            <a:ext cx="9144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15"/>
            <a:ext cx="7123113" cy="125491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3562350"/>
            <a:ext cx="1295400" cy="527050"/>
          </a:xfrm>
        </p:spPr>
        <p:txBody>
          <a:bodyPr lIns="91430" tIns="45715" rIns="91430" bIns="45715"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7EF87BE-31BB-4F63-940D-EFE4A3B07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11138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5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5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42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2" indent="0">
              <a:buNone/>
              <a:defRPr sz="1600" b="1"/>
            </a:lvl5pPr>
            <a:lvl6pPr marL="2285865" indent="0">
              <a:buNone/>
              <a:defRPr sz="1600" b="1"/>
            </a:lvl6pPr>
            <a:lvl7pPr marL="2743038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42"/>
            <a:ext cx="3657600" cy="24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2" indent="0">
              <a:buNone/>
              <a:defRPr sz="1600" b="1"/>
            </a:lvl5pPr>
            <a:lvl6pPr marL="2285865" indent="0">
              <a:buNone/>
              <a:defRPr sz="1600" b="1"/>
            </a:lvl6pPr>
            <a:lvl7pPr marL="2743038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01613" y="4818063"/>
            <a:ext cx="6122987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E1CF-7D3B-4905-8B6A-30AC82FE6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11138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22" y="1489472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22" y="3123724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4818063"/>
            <a:ext cx="21336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02E262-2DBF-4142-8B36-E49DF21B8188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4818063"/>
            <a:ext cx="6122987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A2DC-834C-4D9E-9BEC-1B6280A43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11138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23838" y="17145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5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4818063"/>
            <a:ext cx="2133600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C873ED-FEB7-4D77-A017-7C5A5B1D9098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4818063"/>
            <a:ext cx="6122987" cy="273050"/>
          </a:xfrm>
          <a:prstGeom prst="rect">
            <a:avLst/>
          </a:prstGeom>
        </p:spPr>
        <p:txBody>
          <a:bodyPr lIns="91436" tIns="45716" rIns="91436" bIns="45716"/>
          <a:lstStyle>
            <a:lvl1pPr defTabSz="45717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592C-81F5-4180-A7D7-ECDFDAB74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363538"/>
            <a:ext cx="7556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485900"/>
            <a:ext cx="7556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0975"/>
            <a:ext cx="554038" cy="274638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457173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B3807-0A1A-4659-AEB0-4AAA1F6F3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4754563"/>
            <a:ext cx="13398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 descr="http://venturesafrica.com/wp-content/uploads/2014/07/Unity-Bank-logo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9496425" y="4559300"/>
            <a:ext cx="10890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</p:sldLayoutIdLst>
  <p:transition spd="slow" advClick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9pPr>
    </p:titleStyle>
    <p:bodyStyle>
      <a:lvl1pPr marL="227013" indent="-227013" algn="l" defTabSz="912813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455613" indent="-227013" algn="l" defTabSz="912813" rtl="0" eaLnBrk="0" fontAlgn="base" hangingPunct="0">
        <a:spcBef>
          <a:spcPts val="600"/>
        </a:spcBef>
        <a:spcAft>
          <a:spcPct val="0"/>
        </a:spcAft>
        <a:buClr>
          <a:srgbClr val="A2C794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684213" indent="-227013" algn="l" defTabSz="91281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912813" indent="-227013" algn="l" defTabSz="912813" rtl="0" eaLnBrk="0" fontAlgn="base" hangingPunct="0">
        <a:spcBef>
          <a:spcPts val="600"/>
        </a:spcBef>
        <a:spcAft>
          <a:spcPct val="0"/>
        </a:spcAft>
        <a:buClr>
          <a:srgbClr val="A2C794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141413" indent="-227013" algn="l" defTabSz="91281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377869" indent="-228586" algn="l" defTabSz="91434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279" indent="-228586" algn="l" defTabSz="91434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280" indent="-228586" algn="l" defTabSz="91434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277" indent="-228586" algn="l" defTabSz="91434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2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5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826000"/>
            <a:ext cx="9144000" cy="49213"/>
          </a:xfrm>
          <a:prstGeom prst="rect">
            <a:avLst/>
          </a:prstGeom>
          <a:solidFill>
            <a:srgbClr val="1C2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14313"/>
            <a:ext cx="7543800" cy="1089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384300"/>
            <a:ext cx="7543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45050"/>
            <a:ext cx="18542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6090EDF-CF40-420E-BC3F-F71A10A76535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4845050"/>
            <a:ext cx="3616325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4845050"/>
            <a:ext cx="9842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5C7279F-1AC1-4EF2-8F46-5DFFD982C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08000"/>
            <a:ext cx="9144000" cy="46038"/>
          </a:xfrm>
          <a:prstGeom prst="rect">
            <a:avLst/>
          </a:prstGeom>
          <a:solidFill>
            <a:srgbClr val="00808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</p:sldLayoutIdLst>
  <p:transition>
    <p:wedge/>
  </p:transition>
  <p:hf sldNum="0" hdr="0" ftr="0" dt="0"/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733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4238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6985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835525"/>
            <a:ext cx="9144000" cy="50800"/>
          </a:xfrm>
          <a:prstGeom prst="rect">
            <a:avLst/>
          </a:prstGeom>
          <a:solidFill>
            <a:srgbClr val="1C2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14313"/>
            <a:ext cx="7543800" cy="1089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384300"/>
            <a:ext cx="7543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45050"/>
            <a:ext cx="18542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6A16D28-0DBE-4757-9A76-5D9D77750840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4845050"/>
            <a:ext cx="3616325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4845050"/>
            <a:ext cx="9842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885167-D1D9-4F4D-A060-295C19030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08000"/>
            <a:ext cx="9144000" cy="46038"/>
          </a:xfrm>
          <a:prstGeom prst="rect">
            <a:avLst/>
          </a:prstGeom>
          <a:solidFill>
            <a:srgbClr val="00808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defTabSz="9141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</p:sldLayoutIdLst>
  <p:transition>
    <p:wedge/>
  </p:transition>
  <p:hf sldNum="0" hdr="0" ftr="0" dt="0"/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733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4238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6985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325"/>
            <a:ext cx="8675688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chemeClr val="bg2">
                    <a:lumMod val="50000"/>
                  </a:schemeClr>
                </a:solidFill>
              </a:rPr>
              <a:t>Burning economic issues </a:t>
            </a:r>
            <a:endParaRPr lang="en-US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313" y="599622"/>
            <a:ext cx="8059479" cy="4422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0" defTabSz="641865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Q3 GDP surges to 1.4% on strong oil production (2.03mbpd)</a:t>
            </a:r>
            <a:endParaRPr lang="en-US" altLang="en-US" sz="19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lvl="1" defTabSz="641865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Agricultural sector maintains momentum (3.06%)</a:t>
            </a:r>
          </a:p>
          <a:p>
            <a:pPr defTabSz="641865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Nigerian $3bn Eurobond 4times oversubscribed</a:t>
            </a:r>
          </a:p>
          <a:p>
            <a:pPr lvl="1" defTabSz="641865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Pricing at 6.45% p.a.</a:t>
            </a:r>
          </a:p>
          <a:p>
            <a:pPr defTabSz="641865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Nigeria underperforms in MO Ibrahim report on corporate governance</a:t>
            </a:r>
          </a:p>
          <a:p>
            <a:pPr lvl="0" defTabSz="641865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Naira </a:t>
            </a:r>
            <a:r>
              <a:rPr lang="en-US" altLang="en-US" sz="20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depreciates by N1 to N365/$ in parallel market</a:t>
            </a:r>
            <a:endParaRPr lang="en-US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defTabSz="641865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1900" dirty="0" smtClean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6564" name="Picture 2" descr="http://www.ucsusa.org/sites/default/files/legacy/assets/images/gw/infographic-western-wildfires-and-climate-change/Infographic-Western-Wildfires-and-Climate-Change-Panel-1-Full-Siz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11" t="24251" r="6198" b="48308"/>
          <a:stretch>
            <a:fillRect/>
          </a:stretch>
        </p:blipFill>
        <p:spPr bwMode="auto">
          <a:xfrm>
            <a:off x="6513513" y="-7938"/>
            <a:ext cx="2347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65" name="Group 13"/>
          <p:cNvGrpSpPr>
            <a:grpSpLocks/>
          </p:cNvGrpSpPr>
          <p:nvPr/>
        </p:nvGrpSpPr>
        <p:grpSpPr bwMode="auto">
          <a:xfrm>
            <a:off x="134938" y="2543175"/>
            <a:ext cx="714375" cy="508000"/>
            <a:chOff x="191533" y="1540807"/>
            <a:chExt cx="876283" cy="596315"/>
          </a:xfrm>
        </p:grpSpPr>
        <p:pic>
          <p:nvPicPr>
            <p:cNvPr id="66569" name="Picture 17" descr="160_F_88333737_xVcUkvUQWKWrATA8vWofVBmtOkXIG7J3.jpg"/>
            <p:cNvPicPr>
              <a:picLocks noChangeAspect="1"/>
            </p:cNvPicPr>
            <p:nvPr/>
          </p:nvPicPr>
          <p:blipFill>
            <a:blip r:embed="rId5"/>
            <a:srcRect l="10631" t="10631" r="7864"/>
            <a:stretch>
              <a:fillRect/>
            </a:stretch>
          </p:blipFill>
          <p:spPr bwMode="auto">
            <a:xfrm>
              <a:off x="523972" y="1540807"/>
              <a:ext cx="543844" cy="596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0" name="Picture 20" descr="10153629.jpg"/>
            <p:cNvPicPr>
              <a:picLocks noChangeAspect="1"/>
            </p:cNvPicPr>
            <p:nvPr/>
          </p:nvPicPr>
          <p:blipFill>
            <a:blip r:embed="rId6"/>
            <a:srcRect l="9529" t="12096" r="7884" b="12305"/>
            <a:stretch>
              <a:fillRect/>
            </a:stretch>
          </p:blipFill>
          <p:spPr bwMode="auto">
            <a:xfrm>
              <a:off x="191533" y="1598308"/>
              <a:ext cx="428136" cy="41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566" name="Picture 21" descr="free-diagram-icon-vector.jpg"/>
          <p:cNvPicPr>
            <a:picLocks noChangeAspect="1"/>
          </p:cNvPicPr>
          <p:nvPr/>
        </p:nvPicPr>
        <p:blipFill>
          <a:blip r:embed="rId7"/>
          <a:srcRect l="4932" t="17194" r="75516" b="53075"/>
          <a:stretch>
            <a:fillRect/>
          </a:stretch>
        </p:blipFill>
        <p:spPr bwMode="auto">
          <a:xfrm>
            <a:off x="180975" y="3344863"/>
            <a:ext cx="5524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24" descr="Flag-map_of_Nigeria.sv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38" y="817563"/>
            <a:ext cx="6937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26" descr="stock-vector-diagram-graph-pie-chart-icon-presentation-billboard-symbol-supply-and-demand-man-standing-with-318810479.jpg"/>
          <p:cNvPicPr>
            <a:picLocks noChangeAspect="1"/>
          </p:cNvPicPr>
          <p:nvPr/>
        </p:nvPicPr>
        <p:blipFill>
          <a:blip r:embed="rId9"/>
          <a:srcRect l="12601" t="10336" r="54326" b="55704"/>
          <a:stretch>
            <a:fillRect/>
          </a:stretch>
        </p:blipFill>
        <p:spPr bwMode="auto">
          <a:xfrm>
            <a:off x="180975" y="1716088"/>
            <a:ext cx="5524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4838" y="0"/>
            <a:ext cx="86772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300" dirty="0">
                <a:solidFill>
                  <a:schemeClr val="bg2">
                    <a:lumMod val="50000"/>
                  </a:schemeClr>
                </a:solidFill>
              </a:rPr>
              <a:t>Oil markets today 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690563" y="1835150"/>
          <a:ext cx="1490566" cy="189895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90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5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pc="600" dirty="0"/>
                        <a:t>OIL</a:t>
                      </a:r>
                      <a:endParaRPr lang="bg-BG" sz="1400" b="1" spc="600" dirty="0">
                        <a:solidFill>
                          <a:schemeClr val="tx1">
                            <a:lumMod val="10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3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/>
                        <a:t>BRENT</a:t>
                      </a:r>
                      <a:endParaRPr lang="bg-BG" sz="1400" b="1" dirty="0">
                        <a:solidFill>
                          <a:schemeClr val="tx2"/>
                        </a:solidFill>
                        <a:latin typeface="OpEN SANS"/>
                        <a:ea typeface="Open Sans Light" panose="020B0306030504020204" pitchFamily="34" charset="0"/>
                        <a:cs typeface="OpEN SANS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WTI</a:t>
                      </a:r>
                      <a:endParaRPr lang="bg-BG" sz="1400" b="1" dirty="0">
                        <a:solidFill>
                          <a:schemeClr val="tx2"/>
                        </a:solidFill>
                        <a:latin typeface="OpEN SANS"/>
                        <a:ea typeface="Open Sans Light" panose="020B0306030504020204" pitchFamily="34" charset="0"/>
                        <a:cs typeface="OpEN SANS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1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NATURAL</a:t>
                      </a:r>
                      <a:r>
                        <a:rPr lang="en-GB" sz="1400" baseline="0" dirty="0"/>
                        <a:t> GAS</a:t>
                      </a:r>
                      <a:endParaRPr lang="en-GB" sz="1400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" name="Round Same Side Corner Rectangle 47"/>
          <p:cNvSpPr/>
          <p:nvPr/>
        </p:nvSpPr>
        <p:spPr>
          <a:xfrm>
            <a:off x="680842" y="1198574"/>
            <a:ext cx="1490566" cy="388843"/>
          </a:xfrm>
          <a:prstGeom prst="round2SameRect">
            <a:avLst>
              <a:gd name="adj1" fmla="val 8546"/>
              <a:gd name="adj2" fmla="val 0"/>
            </a:avLst>
          </a:prstGeom>
          <a:ln>
            <a:solidFill>
              <a:srgbClr val="0080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 defTabSz="6419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spc="45" dirty="0">
                <a:ln w="13500">
                  <a:solidFill>
                    <a:srgbClr val="32965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/>
                <a:cs typeface="Helvetica Neue"/>
              </a:rPr>
              <a:t>COMMODITY</a:t>
            </a:r>
            <a:endParaRPr lang="bg-BG" sz="1300" b="1" spc="45" dirty="0">
              <a:ln w="13500">
                <a:solidFill>
                  <a:srgbClr val="32965D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lumMod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elvetica Neue"/>
              <a:cs typeface="Helvetica Neue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6949142"/>
              </p:ext>
            </p:extLst>
          </p:nvPr>
        </p:nvGraphicFramePr>
        <p:xfrm>
          <a:off x="2408238" y="1881188"/>
          <a:ext cx="2305921" cy="18797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059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7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1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aseline="0" dirty="0" smtClean="0"/>
                        <a:t>0.39% </a:t>
                      </a:r>
                      <a:endParaRPr lang="bg-BG" sz="1400" b="1" dirty="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81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0.61%</a:t>
                      </a:r>
                      <a:endParaRPr lang="bg-BG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8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0.32%</a:t>
                      </a:r>
                      <a:endParaRPr lang="bg-BG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" name="Round Same Side Corner Rectangle 49"/>
          <p:cNvSpPr/>
          <p:nvPr/>
        </p:nvSpPr>
        <p:spPr>
          <a:xfrm>
            <a:off x="2395791" y="1198574"/>
            <a:ext cx="2324209" cy="382379"/>
          </a:xfrm>
          <a:prstGeom prst="round2SameRect">
            <a:avLst>
              <a:gd name="adj1" fmla="val 6918"/>
              <a:gd name="adj2" fmla="val 0"/>
            </a:avLst>
          </a:prstGeom>
          <a:ln>
            <a:solidFill>
              <a:srgbClr val="0080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 defTabSz="6419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spc="45" dirty="0">
                <a:ln w="13500">
                  <a:solidFill>
                    <a:srgbClr val="32965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/>
                <a:cs typeface="Helvetica Neue"/>
              </a:rPr>
              <a:t>WEEKLY CHANGE</a:t>
            </a:r>
          </a:p>
          <a:p>
            <a:pPr algn="ctr" defTabSz="6419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spc="45" smtClean="0">
                <a:ln w="13500">
                  <a:solidFill>
                    <a:srgbClr val="32965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/>
                <a:cs typeface="Helvetica Neue"/>
              </a:rPr>
              <a:t>17 </a:t>
            </a:r>
            <a:r>
              <a:rPr lang="en-GB" sz="1300" b="1" spc="45" dirty="0">
                <a:ln w="13500">
                  <a:solidFill>
                    <a:srgbClr val="32965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/>
                <a:cs typeface="Helvetica Neue"/>
              </a:rPr>
              <a:t>Nov – </a:t>
            </a:r>
            <a:r>
              <a:rPr lang="en-GB" sz="1300" b="1" spc="45" dirty="0" smtClean="0">
                <a:ln w="13500">
                  <a:solidFill>
                    <a:srgbClr val="32965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/>
                <a:cs typeface="Helvetica Neue"/>
              </a:rPr>
              <a:t>20Nov</a:t>
            </a:r>
            <a:endParaRPr lang="bg-BG" sz="1300" b="1" spc="45" dirty="0">
              <a:ln w="13500">
                <a:solidFill>
                  <a:srgbClr val="32965D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lumMod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elvetica Neue"/>
              <a:cs typeface="Helvetica Neue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7263860"/>
              </p:ext>
            </p:extLst>
          </p:nvPr>
        </p:nvGraphicFramePr>
        <p:xfrm>
          <a:off x="4943475" y="1860550"/>
          <a:ext cx="1490566" cy="197156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90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1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400" b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/>
                        <a:t>11.83%</a:t>
                      </a:r>
                      <a:endParaRPr lang="bg-BG" sz="1400" b="1" dirty="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7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5.85%</a:t>
                      </a:r>
                      <a:endParaRPr lang="bg-BG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14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15.86%</a:t>
                      </a:r>
                      <a:endParaRPr lang="bg-BG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Round Same Side Corner Rectangle 51"/>
          <p:cNvSpPr/>
          <p:nvPr/>
        </p:nvSpPr>
        <p:spPr>
          <a:xfrm>
            <a:off x="4944383" y="1198574"/>
            <a:ext cx="1499710" cy="388843"/>
          </a:xfrm>
          <a:prstGeom prst="round2SameRect">
            <a:avLst>
              <a:gd name="adj1" fmla="val 6918"/>
              <a:gd name="adj2" fmla="val 0"/>
            </a:avLst>
          </a:prstGeom>
          <a:ln>
            <a:solidFill>
              <a:srgbClr val="0080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 defTabSz="6419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spc="45" dirty="0">
                <a:ln w="13500">
                  <a:solidFill>
                    <a:srgbClr val="32965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/>
                <a:cs typeface="Helvetica Neue"/>
              </a:rPr>
              <a:t>YTD</a:t>
            </a:r>
            <a:endParaRPr lang="bg-BG" sz="1300" b="1" spc="45" dirty="0">
              <a:ln w="13500">
                <a:solidFill>
                  <a:srgbClr val="32965D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lumMod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elvetica Neue"/>
              <a:cs typeface="Helvetica Neue"/>
            </a:endParaRPr>
          </a:p>
        </p:txBody>
      </p:sp>
      <p:sp>
        <p:nvSpPr>
          <p:cNvPr id="53" name="Round Same Side Corner Rectangle 52"/>
          <p:cNvSpPr/>
          <p:nvPr/>
        </p:nvSpPr>
        <p:spPr>
          <a:xfrm>
            <a:off x="6668477" y="1198574"/>
            <a:ext cx="1766807" cy="388843"/>
          </a:xfrm>
          <a:prstGeom prst="round2SameRect">
            <a:avLst>
              <a:gd name="adj1" fmla="val 8546"/>
              <a:gd name="adj2" fmla="val 0"/>
            </a:avLst>
          </a:prstGeom>
          <a:ln>
            <a:solidFill>
              <a:srgbClr val="0080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 defTabSz="6419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spc="45" dirty="0">
                <a:ln w="13500">
                  <a:solidFill>
                    <a:srgbClr val="32965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 Neue"/>
                <a:cs typeface="Helvetica Neue"/>
              </a:rPr>
              <a:t>CURRENT PRICE </a:t>
            </a:r>
            <a:endParaRPr lang="bg-BG" sz="1300" b="1" spc="45" dirty="0">
              <a:ln w="13500">
                <a:solidFill>
                  <a:srgbClr val="32965D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lumMod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elvetica Neue"/>
              <a:cs typeface="Helvetica Neue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7222756"/>
              </p:ext>
            </p:extLst>
          </p:nvPr>
        </p:nvGraphicFramePr>
        <p:xfrm>
          <a:off x="6783388" y="1790700"/>
          <a:ext cx="1652507" cy="200679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52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4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400" b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/>
                        <a:t>$</a:t>
                      </a:r>
                      <a:r>
                        <a:rPr lang="en-GB" sz="1400" dirty="0" smtClean="0"/>
                        <a:t>61.48pb</a:t>
                      </a:r>
                      <a:endParaRPr lang="bg-BG" sz="1400" b="1" dirty="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$</a:t>
                      </a:r>
                      <a:r>
                        <a:rPr lang="en-GB" sz="1400" dirty="0" smtClean="0"/>
                        <a:t>54.99pb</a:t>
                      </a:r>
                      <a:endParaRPr lang="bg-BG" sz="1400" b="1" dirty="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7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$3.16MBtu</a:t>
                      </a:r>
                      <a:endParaRPr lang="bg-BG" sz="1400" b="1" dirty="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Down Arrow 24"/>
          <p:cNvSpPr/>
          <p:nvPr/>
        </p:nvSpPr>
        <p:spPr>
          <a:xfrm flipV="1">
            <a:off x="5130190" y="3219443"/>
            <a:ext cx="207402" cy="202805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130190" y="2370323"/>
            <a:ext cx="207402" cy="199932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59" y="2725738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own Arrow 20"/>
          <p:cNvSpPr/>
          <p:nvPr/>
        </p:nvSpPr>
        <p:spPr>
          <a:xfrm flipV="1">
            <a:off x="2913051" y="3242894"/>
            <a:ext cx="207402" cy="202805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19" y="2370323"/>
            <a:ext cx="328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19" y="2738438"/>
            <a:ext cx="328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9725" y="0"/>
            <a:ext cx="86772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300" dirty="0">
                <a:solidFill>
                  <a:schemeClr val="bg2">
                    <a:lumMod val="50000"/>
                  </a:schemeClr>
                </a:solidFill>
              </a:rPr>
              <a:t>Agric commodities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7550" y="1689100"/>
            <a:ext cx="187483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400"/>
            <a:r>
              <a:rPr lang="id-ID" sz="2100" b="1">
                <a:solidFill>
                  <a:srgbClr val="FFFFFF"/>
                </a:solidFill>
                <a:latin typeface="Calibri" pitchFamily="34" charset="0"/>
              </a:rPr>
              <a:t>Graphic</a:t>
            </a:r>
          </a:p>
          <a:p>
            <a:pPr algn="ctr" defTabSz="914400"/>
            <a:r>
              <a:rPr lang="id-ID" sz="2100" b="1">
                <a:solidFill>
                  <a:srgbClr val="FFFFFF"/>
                </a:solidFill>
                <a:latin typeface="Calibri" pitchFamily="34" charset="0"/>
              </a:rPr>
              <a:t>Design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623888" y="3390900"/>
            <a:ext cx="1622425" cy="0"/>
          </a:xfrm>
          <a:prstGeom prst="line">
            <a:avLst/>
          </a:prstGeom>
          <a:noFill/>
          <a:ln w="12700">
            <a:solidFill>
              <a:schemeClr val="bg1">
                <a:alpha val="45097"/>
              </a:schemeClr>
            </a:solidFill>
            <a:miter lim="800000"/>
            <a:headEnd/>
            <a:tailEnd/>
          </a:ln>
          <a:effectLst>
            <a:outerShdw dist="12700" dir="16200000" sx="99001" sy="99001" rotWithShape="0">
              <a:srgbClr val="808080">
                <a:alpha val="79999"/>
              </a:srgbClr>
            </a:outerShdw>
          </a:effec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1350" y="776288"/>
            <a:ext cx="1639888" cy="333375"/>
          </a:xfrm>
          <a:prstGeom prst="rect">
            <a:avLst/>
          </a:prstGeom>
          <a:solidFill>
            <a:srgbClr val="1C2E86"/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776288"/>
            <a:ext cx="12239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40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Wheat</a:t>
            </a:r>
            <a:endParaRPr lang="id-ID" b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822575" y="3434540"/>
            <a:ext cx="1620838" cy="0"/>
          </a:xfrm>
          <a:prstGeom prst="line">
            <a:avLst/>
          </a:prstGeom>
          <a:noFill/>
          <a:ln w="12700">
            <a:solidFill>
              <a:schemeClr val="bg1">
                <a:alpha val="45097"/>
              </a:schemeClr>
            </a:solidFill>
            <a:miter lim="800000"/>
            <a:headEnd/>
            <a:tailEnd/>
          </a:ln>
          <a:effectLst>
            <a:outerShdw dist="12700" dir="16200000" sx="99001" sy="99001" rotWithShape="0">
              <a:srgbClr val="808080">
                <a:alpha val="79999"/>
              </a:srgbClr>
            </a:outerShdw>
          </a:effec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22575" y="776288"/>
            <a:ext cx="1739900" cy="333375"/>
          </a:xfrm>
          <a:prstGeom prst="rect">
            <a:avLst/>
          </a:prstGeom>
          <a:solidFill>
            <a:srgbClr val="008086"/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68638" y="779463"/>
            <a:ext cx="12588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40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Corn</a:t>
            </a:r>
            <a:endParaRPr lang="id-ID" b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878388" y="3381375"/>
            <a:ext cx="1620837" cy="0"/>
          </a:xfrm>
          <a:prstGeom prst="line">
            <a:avLst/>
          </a:prstGeom>
          <a:noFill/>
          <a:ln w="12700">
            <a:solidFill>
              <a:schemeClr val="bg1">
                <a:alpha val="45097"/>
              </a:schemeClr>
            </a:solidFill>
            <a:miter lim="800000"/>
            <a:headEnd/>
            <a:tailEnd/>
          </a:ln>
          <a:effectLst>
            <a:outerShdw dist="12700" dir="16200000" sx="99001" sy="99001" rotWithShape="0">
              <a:srgbClr val="808080">
                <a:alpha val="79999"/>
              </a:srgbClr>
            </a:outerShdw>
          </a:effec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68863" y="776288"/>
            <a:ext cx="1809750" cy="333375"/>
          </a:xfrm>
          <a:prstGeom prst="rect">
            <a:avLst/>
          </a:prstGeom>
          <a:solidFill>
            <a:srgbClr val="1C2E86"/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53025" y="776288"/>
            <a:ext cx="1258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40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Cocoa</a:t>
            </a:r>
            <a:endParaRPr lang="id-ID" b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7054850" y="3381375"/>
            <a:ext cx="1620838" cy="0"/>
          </a:xfrm>
          <a:prstGeom prst="line">
            <a:avLst/>
          </a:prstGeom>
          <a:noFill/>
          <a:ln w="12700">
            <a:solidFill>
              <a:schemeClr val="bg1">
                <a:alpha val="45097"/>
              </a:schemeClr>
            </a:solidFill>
            <a:miter lim="800000"/>
            <a:headEnd/>
            <a:tailEnd/>
          </a:ln>
          <a:effectLst>
            <a:outerShdw dist="12700" dir="16200000" sx="99001" sy="99001" rotWithShape="0">
              <a:srgbClr val="808080">
                <a:alpha val="79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35788" y="776288"/>
            <a:ext cx="1884362" cy="333375"/>
          </a:xfrm>
          <a:prstGeom prst="rect">
            <a:avLst/>
          </a:prstGeom>
          <a:solidFill>
            <a:srgbClr val="008086"/>
          </a:solidFill>
          <a:ln w="12700">
            <a:noFill/>
            <a:miter lim="800000"/>
            <a:headEnd/>
            <a:tailEnd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</p:spPr>
        <p:txBody>
          <a:bodyPr lIns="68580" tIns="34290" rIns="68580" bIns="3429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43763" y="776288"/>
            <a:ext cx="12588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400"/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Sugar</a:t>
            </a:r>
            <a:endParaRPr lang="id-ID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4768" name="Picture 17" descr="corn.jpg"/>
          <p:cNvPicPr>
            <a:picLocks noChangeAspect="1"/>
          </p:cNvPicPr>
          <p:nvPr/>
        </p:nvPicPr>
        <p:blipFill>
          <a:blip r:embed="rId3"/>
          <a:srcRect l="7475" t="12625" r="5901" b="9229"/>
          <a:stretch>
            <a:fillRect/>
          </a:stretch>
        </p:blipFill>
        <p:spPr bwMode="auto">
          <a:xfrm>
            <a:off x="3071813" y="1158875"/>
            <a:ext cx="149701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9" name="Picture 18" descr="cocoa-pod-beans-powder-isolated-white-background-34747404.jpg"/>
          <p:cNvPicPr>
            <a:picLocks noChangeAspect="1"/>
          </p:cNvPicPr>
          <p:nvPr/>
        </p:nvPicPr>
        <p:blipFill>
          <a:blip r:embed="rId4"/>
          <a:srcRect l="7269" t="10347" r="8409" b="12054"/>
          <a:stretch>
            <a:fillRect/>
          </a:stretch>
        </p:blipFill>
        <p:spPr bwMode="auto">
          <a:xfrm>
            <a:off x="5035550" y="1171575"/>
            <a:ext cx="16240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0" name="Picture 19" descr="suga.jpg"/>
          <p:cNvPicPr>
            <a:picLocks noChangeAspect="1"/>
          </p:cNvPicPr>
          <p:nvPr/>
        </p:nvPicPr>
        <p:blipFill>
          <a:blip r:embed="rId5"/>
          <a:srcRect t="3922"/>
          <a:stretch>
            <a:fillRect/>
          </a:stretch>
        </p:blipFill>
        <p:spPr bwMode="auto">
          <a:xfrm>
            <a:off x="7019925" y="1174750"/>
            <a:ext cx="16557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1" name="Picture 20" descr="wheat-transparent-cop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888" y="1193800"/>
            <a:ext cx="165735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43463" y="2821948"/>
            <a:ext cx="1860550" cy="157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GB" altLang="en-US" sz="1400" dirty="0">
                <a:latin typeface="Calibri" pitchFamily="34" charset="0"/>
              </a:rPr>
              <a:t>Cocoa prices up 1.45% to $2,054/mt</a:t>
            </a:r>
          </a:p>
          <a:p>
            <a:pPr defTabSz="914400"/>
            <a:endParaRPr lang="en-GB" altLang="en-US" sz="1400" dirty="0">
              <a:latin typeface="Calibri" pitchFamily="34" charset="0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GB" altLang="en-US" sz="1400" dirty="0">
                <a:latin typeface="Calibri" pitchFamily="34" charset="0"/>
              </a:rPr>
              <a:t>Ivory Coast’s production is expected to drop 12% by year end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96294" y="2855866"/>
            <a:ext cx="2073275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GB" altLang="en-US" sz="1400" dirty="0">
                <a:latin typeface="Calibri" pitchFamily="34" charset="0"/>
              </a:rPr>
              <a:t>Sugar prices down 0.14% to $0.1470pound</a:t>
            </a:r>
          </a:p>
          <a:p>
            <a:pPr defTabSz="914400"/>
            <a:endParaRPr lang="en-GB" altLang="en-US" sz="1400" dirty="0">
              <a:latin typeface="Calibri" pitchFamily="34" charset="0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GB" altLang="en-US" sz="1400" dirty="0">
                <a:latin typeface="Calibri" pitchFamily="34" charset="0"/>
              </a:rPr>
              <a:t>Partly driven by forecasts of lower production in 2018.</a:t>
            </a:r>
          </a:p>
        </p:txBody>
      </p:sp>
      <p:sp>
        <p:nvSpPr>
          <p:cNvPr id="74774" name="Rectangle 23"/>
          <p:cNvSpPr>
            <a:spLocks noChangeArrowheads="1"/>
          </p:cNvSpPr>
          <p:nvPr/>
        </p:nvSpPr>
        <p:spPr bwMode="auto">
          <a:xfrm>
            <a:off x="2680768" y="2777782"/>
            <a:ext cx="19731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GB" altLang="en-US" sz="1400" dirty="0">
                <a:latin typeface="Calibri" pitchFamily="34" charset="0"/>
              </a:rPr>
              <a:t>Corn futures down 0.22% to $3.47/bushel</a:t>
            </a:r>
          </a:p>
          <a:p>
            <a:pPr defTabSz="914400"/>
            <a:endParaRPr lang="en-GB" altLang="en-US" sz="1400" dirty="0">
              <a:latin typeface="Calibri" pitchFamily="34" charset="0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GB" altLang="en-US" sz="1400" dirty="0">
                <a:latin typeface="Calibri" pitchFamily="34" charset="0"/>
              </a:rPr>
              <a:t>Expectations of higher corn yields weighed on prices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5547" y="2745883"/>
            <a:ext cx="1998734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GB" altLang="en-US" sz="1400" dirty="0">
                <a:latin typeface="Calibri" pitchFamily="34" charset="0"/>
              </a:rPr>
              <a:t>Wheat futures down 0.35% to $4.25/bushel</a:t>
            </a:r>
          </a:p>
          <a:p>
            <a:pPr defTabSz="914400"/>
            <a:endParaRPr lang="en-GB" altLang="en-US" sz="1400" dirty="0">
              <a:latin typeface="Calibri" pitchFamily="34" charset="0"/>
            </a:endParaRPr>
          </a:p>
          <a:p>
            <a:pPr defTabSz="914400">
              <a:buFont typeface="Arial" pitchFamily="34" charset="0"/>
              <a:buChar char="•"/>
            </a:pPr>
            <a:r>
              <a:rPr lang="en-GB" altLang="en-US" sz="1400" dirty="0">
                <a:latin typeface="Calibri" pitchFamily="34" charset="0"/>
              </a:rPr>
              <a:t>Prices under pressure due to improved crop conditions in the U.S</a:t>
            </a:r>
          </a:p>
        </p:txBody>
      </p:sp>
      <p:sp>
        <p:nvSpPr>
          <p:cNvPr id="30" name="Down Arrow 29"/>
          <p:cNvSpPr/>
          <p:nvPr/>
        </p:nvSpPr>
        <p:spPr>
          <a:xfrm flipH="1">
            <a:off x="6819716" y="2855866"/>
            <a:ext cx="189576" cy="141384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Down Arrow 31"/>
          <p:cNvSpPr/>
          <p:nvPr/>
        </p:nvSpPr>
        <p:spPr>
          <a:xfrm flipH="1">
            <a:off x="2564714" y="2821948"/>
            <a:ext cx="189576" cy="141384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Down Arrow 32"/>
          <p:cNvSpPr/>
          <p:nvPr/>
        </p:nvSpPr>
        <p:spPr>
          <a:xfrm flipH="1">
            <a:off x="389493" y="2791415"/>
            <a:ext cx="189576" cy="141384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Down Arrow 34"/>
          <p:cNvSpPr/>
          <p:nvPr/>
        </p:nvSpPr>
        <p:spPr>
          <a:xfrm flipH="1" flipV="1">
            <a:off x="4658021" y="2842423"/>
            <a:ext cx="199101" cy="134222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0" grpId="0" animBg="1"/>
      <p:bldP spid="11" grpId="0"/>
      <p:bldP spid="13" grpId="0" animBg="1"/>
      <p:bldP spid="14" grpId="0"/>
      <p:bldP spid="16" grpId="0" animBg="1"/>
      <p:bldP spid="17" grpId="0"/>
      <p:bldP spid="22" grpId="0"/>
      <p:bldP spid="2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8313" y="0"/>
            <a:ext cx="86756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300" dirty="0">
                <a:solidFill>
                  <a:schemeClr val="bg2">
                    <a:lumMod val="50000"/>
                  </a:schemeClr>
                </a:solidFill>
              </a:rPr>
              <a:t>Outlook – Oil prices</a:t>
            </a:r>
          </a:p>
        </p:txBody>
      </p:sp>
      <p:pic>
        <p:nvPicPr>
          <p:cNvPr id="75779" name="Picture 7" descr="bigstock-Dollar-Oil-Presenter-544892-1.jpg"/>
          <p:cNvPicPr>
            <a:picLocks noChangeAspect="1"/>
          </p:cNvPicPr>
          <p:nvPr/>
        </p:nvPicPr>
        <p:blipFill>
          <a:blip r:embed="rId3"/>
          <a:srcRect l="14032" r="10939"/>
          <a:stretch>
            <a:fillRect/>
          </a:stretch>
        </p:blipFill>
        <p:spPr bwMode="auto">
          <a:xfrm>
            <a:off x="0" y="955675"/>
            <a:ext cx="19954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95487" y="627321"/>
            <a:ext cx="71485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173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9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Prices likely to remain above $</a:t>
            </a:r>
            <a:r>
              <a:rPr lang="en-GB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60pb </a:t>
            </a:r>
            <a:r>
              <a:rPr lang="en-GB" altLang="en-US" sz="19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in the near </a:t>
            </a:r>
            <a:r>
              <a:rPr lang="en-GB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term</a:t>
            </a:r>
          </a:p>
          <a:p>
            <a:pPr marL="342900" indent="-342900" defTabSz="457173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On-going tensions in the Middle East will continue to support market.</a:t>
            </a:r>
          </a:p>
          <a:p>
            <a:pPr marL="342900" indent="-342900" defTabSz="457173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However, resurgence in U.S output will cap gains.</a:t>
            </a:r>
            <a:endParaRPr lang="en-GB" altLang="en-US" sz="19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1600"/>
            <a:ext cx="867568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300" dirty="0">
                <a:solidFill>
                  <a:schemeClr val="bg2">
                    <a:lumMod val="50000"/>
                  </a:schemeClr>
                </a:solidFill>
              </a:rPr>
              <a:t>Outlook – agric prices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69863" y="3484563"/>
            <a:ext cx="1257300" cy="550862"/>
          </a:xfrm>
          <a:custGeom>
            <a:avLst/>
            <a:gdLst>
              <a:gd name="T0" fmla="*/ 5120 w 5120"/>
              <a:gd name="T1" fmla="*/ 1425 h 2238"/>
              <a:gd name="T2" fmla="*/ 1598 w 5120"/>
              <a:gd name="T3" fmla="*/ 2238 h 2238"/>
              <a:gd name="T4" fmla="*/ 0 w 5120"/>
              <a:gd name="T5" fmla="*/ 669 h 2238"/>
              <a:gd name="T6" fmla="*/ 3307 w 5120"/>
              <a:gd name="T7" fmla="*/ 0 h 2238"/>
              <a:gd name="T8" fmla="*/ 5120 w 5120"/>
              <a:gd name="T9" fmla="*/ 1425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20" h="2238">
                <a:moveTo>
                  <a:pt x="5120" y="1425"/>
                </a:moveTo>
                <a:lnTo>
                  <a:pt x="1598" y="2238"/>
                </a:lnTo>
                <a:lnTo>
                  <a:pt x="0" y="669"/>
                </a:lnTo>
                <a:lnTo>
                  <a:pt x="3307" y="0"/>
                </a:lnTo>
                <a:lnTo>
                  <a:pt x="5120" y="142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15900" y="3648075"/>
            <a:ext cx="430213" cy="1112838"/>
          </a:xfrm>
          <a:custGeom>
            <a:avLst/>
            <a:gdLst>
              <a:gd name="T0" fmla="*/ 1749 w 1749"/>
              <a:gd name="T1" fmla="*/ 4532 h 4532"/>
              <a:gd name="T2" fmla="*/ 222 w 1749"/>
              <a:gd name="T3" fmla="*/ 2775 h 4532"/>
              <a:gd name="T4" fmla="*/ 0 w 1749"/>
              <a:gd name="T5" fmla="*/ 0 h 4532"/>
              <a:gd name="T6" fmla="*/ 1598 w 1749"/>
              <a:gd name="T7" fmla="*/ 1570 h 4532"/>
              <a:gd name="T8" fmla="*/ 1749 w 1749"/>
              <a:gd name="T9" fmla="*/ 4532 h 4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9" h="4532">
                <a:moveTo>
                  <a:pt x="1749" y="4532"/>
                </a:moveTo>
                <a:lnTo>
                  <a:pt x="222" y="2775"/>
                </a:lnTo>
                <a:lnTo>
                  <a:pt x="0" y="0"/>
                </a:lnTo>
                <a:lnTo>
                  <a:pt x="1598" y="1570"/>
                </a:lnTo>
                <a:lnTo>
                  <a:pt x="1749" y="453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954088" y="2770188"/>
            <a:ext cx="473075" cy="1065212"/>
          </a:xfrm>
          <a:custGeom>
            <a:avLst/>
            <a:gdLst>
              <a:gd name="T0" fmla="*/ 1874 w 1931"/>
              <a:gd name="T1" fmla="*/ 1237 h 4336"/>
              <a:gd name="T2" fmla="*/ 1931 w 1931"/>
              <a:gd name="T3" fmla="*/ 4336 h 4336"/>
              <a:gd name="T4" fmla="*/ 118 w 1931"/>
              <a:gd name="T5" fmla="*/ 2911 h 4336"/>
              <a:gd name="T6" fmla="*/ 0 w 1931"/>
              <a:gd name="T7" fmla="*/ 0 h 4336"/>
              <a:gd name="T8" fmla="*/ 1874 w 1931"/>
              <a:gd name="T9" fmla="*/ 1237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1" h="4336">
                <a:moveTo>
                  <a:pt x="1874" y="1237"/>
                </a:moveTo>
                <a:lnTo>
                  <a:pt x="1931" y="4336"/>
                </a:lnTo>
                <a:lnTo>
                  <a:pt x="118" y="2911"/>
                </a:lnTo>
                <a:lnTo>
                  <a:pt x="0" y="0"/>
                </a:lnTo>
                <a:lnTo>
                  <a:pt x="1874" y="123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955675" y="2662238"/>
            <a:ext cx="1230313" cy="412750"/>
          </a:xfrm>
          <a:custGeom>
            <a:avLst/>
            <a:gdLst>
              <a:gd name="T0" fmla="*/ 5009 w 5009"/>
              <a:gd name="T1" fmla="*/ 1119 h 1679"/>
              <a:gd name="T2" fmla="*/ 1860 w 5009"/>
              <a:gd name="T3" fmla="*/ 1679 h 1679"/>
              <a:gd name="T4" fmla="*/ 0 w 5009"/>
              <a:gd name="T5" fmla="*/ 454 h 1679"/>
              <a:gd name="T6" fmla="*/ 2917 w 5009"/>
              <a:gd name="T7" fmla="*/ 0 h 1679"/>
              <a:gd name="T8" fmla="*/ 5009 w 5009"/>
              <a:gd name="T9" fmla="*/ 1119 h 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9" h="1679">
                <a:moveTo>
                  <a:pt x="5009" y="1119"/>
                </a:moveTo>
                <a:lnTo>
                  <a:pt x="1860" y="1679"/>
                </a:lnTo>
                <a:lnTo>
                  <a:pt x="0" y="454"/>
                </a:lnTo>
                <a:lnTo>
                  <a:pt x="2917" y="0"/>
                </a:lnTo>
                <a:lnTo>
                  <a:pt x="5009" y="111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181225" y="3243263"/>
            <a:ext cx="676275" cy="414337"/>
          </a:xfrm>
          <a:custGeom>
            <a:avLst/>
            <a:gdLst>
              <a:gd name="T0" fmla="*/ 2758 w 2758"/>
              <a:gd name="T1" fmla="*/ 1057 h 1690"/>
              <a:gd name="T2" fmla="*/ 33 w 2758"/>
              <a:gd name="T3" fmla="*/ 1690 h 1690"/>
              <a:gd name="T4" fmla="*/ 0 w 2758"/>
              <a:gd name="T5" fmla="*/ 142 h 1690"/>
              <a:gd name="T6" fmla="*/ 893 w 2758"/>
              <a:gd name="T7" fmla="*/ 0 h 1690"/>
              <a:gd name="T8" fmla="*/ 2758 w 2758"/>
              <a:gd name="T9" fmla="*/ 1057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8" h="1690">
                <a:moveTo>
                  <a:pt x="2758" y="1057"/>
                </a:moveTo>
                <a:lnTo>
                  <a:pt x="33" y="1690"/>
                </a:lnTo>
                <a:lnTo>
                  <a:pt x="0" y="142"/>
                </a:lnTo>
                <a:lnTo>
                  <a:pt x="893" y="0"/>
                </a:lnTo>
                <a:lnTo>
                  <a:pt x="2758" y="105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 rot="491953" flipH="1">
            <a:off x="1268413" y="2170113"/>
            <a:ext cx="971550" cy="1357312"/>
          </a:xfrm>
          <a:custGeom>
            <a:avLst/>
            <a:gdLst>
              <a:gd name="T0" fmla="*/ 1184 w 1391"/>
              <a:gd name="T1" fmla="*/ 771 h 1944"/>
              <a:gd name="T2" fmla="*/ 986 w 1391"/>
              <a:gd name="T3" fmla="*/ 384 h 1944"/>
              <a:gd name="T4" fmla="*/ 847 w 1391"/>
              <a:gd name="T5" fmla="*/ 261 h 1944"/>
              <a:gd name="T6" fmla="*/ 838 w 1391"/>
              <a:gd name="T7" fmla="*/ 51 h 1944"/>
              <a:gd name="T8" fmla="*/ 643 w 1391"/>
              <a:gd name="T9" fmla="*/ 10 h 1944"/>
              <a:gd name="T10" fmla="*/ 589 w 1391"/>
              <a:gd name="T11" fmla="*/ 139 h 1944"/>
              <a:gd name="T12" fmla="*/ 608 w 1391"/>
              <a:gd name="T13" fmla="*/ 271 h 1944"/>
              <a:gd name="T14" fmla="*/ 587 w 1391"/>
              <a:gd name="T15" fmla="*/ 412 h 1944"/>
              <a:gd name="T16" fmla="*/ 520 w 1391"/>
              <a:gd name="T17" fmla="*/ 639 h 1944"/>
              <a:gd name="T18" fmla="*/ 365 w 1391"/>
              <a:gd name="T19" fmla="*/ 840 h 1944"/>
              <a:gd name="T20" fmla="*/ 310 w 1391"/>
              <a:gd name="T21" fmla="*/ 840 h 1944"/>
              <a:gd name="T22" fmla="*/ 235 w 1391"/>
              <a:gd name="T23" fmla="*/ 970 h 1944"/>
              <a:gd name="T24" fmla="*/ 218 w 1391"/>
              <a:gd name="T25" fmla="*/ 1046 h 1944"/>
              <a:gd name="T26" fmla="*/ 218 w 1391"/>
              <a:gd name="T27" fmla="*/ 1171 h 1944"/>
              <a:gd name="T28" fmla="*/ 247 w 1391"/>
              <a:gd name="T29" fmla="*/ 1503 h 1944"/>
              <a:gd name="T30" fmla="*/ 59 w 1391"/>
              <a:gd name="T31" fmla="*/ 1595 h 1944"/>
              <a:gd name="T32" fmla="*/ 210 w 1391"/>
              <a:gd name="T33" fmla="*/ 1683 h 1944"/>
              <a:gd name="T34" fmla="*/ 398 w 1391"/>
              <a:gd name="T35" fmla="*/ 1612 h 1944"/>
              <a:gd name="T36" fmla="*/ 415 w 1391"/>
              <a:gd name="T37" fmla="*/ 1390 h 1944"/>
              <a:gd name="T38" fmla="*/ 436 w 1391"/>
              <a:gd name="T39" fmla="*/ 1071 h 1944"/>
              <a:gd name="T40" fmla="*/ 643 w 1391"/>
              <a:gd name="T41" fmla="*/ 1111 h 1944"/>
              <a:gd name="T42" fmla="*/ 687 w 1391"/>
              <a:gd name="T43" fmla="*/ 1265 h 1944"/>
              <a:gd name="T44" fmla="*/ 602 w 1391"/>
              <a:gd name="T45" fmla="*/ 1664 h 1944"/>
              <a:gd name="T46" fmla="*/ 627 w 1391"/>
              <a:gd name="T47" fmla="*/ 1765 h 1944"/>
              <a:gd name="T48" fmla="*/ 407 w 1391"/>
              <a:gd name="T49" fmla="*/ 1878 h 1944"/>
              <a:gd name="T50" fmla="*/ 806 w 1391"/>
              <a:gd name="T51" fmla="*/ 1919 h 1944"/>
              <a:gd name="T52" fmla="*/ 828 w 1391"/>
              <a:gd name="T53" fmla="*/ 1699 h 1944"/>
              <a:gd name="T54" fmla="*/ 891 w 1391"/>
              <a:gd name="T55" fmla="*/ 1359 h 1944"/>
              <a:gd name="T56" fmla="*/ 1083 w 1391"/>
              <a:gd name="T57" fmla="*/ 1199 h 1944"/>
              <a:gd name="T58" fmla="*/ 1212 w 1391"/>
              <a:gd name="T59" fmla="*/ 1274 h 1944"/>
              <a:gd name="T60" fmla="*/ 1266 w 1391"/>
              <a:gd name="T61" fmla="*/ 988 h 1944"/>
              <a:gd name="T62" fmla="*/ 567 w 1391"/>
              <a:gd name="T63" fmla="*/ 897 h 1944"/>
              <a:gd name="T64" fmla="*/ 659 w 1391"/>
              <a:gd name="T65" fmla="*/ 796 h 1944"/>
              <a:gd name="T66" fmla="*/ 655 w 1391"/>
              <a:gd name="T67" fmla="*/ 897 h 1944"/>
              <a:gd name="T68" fmla="*/ 732 w 1391"/>
              <a:gd name="T69" fmla="*/ 621 h 1944"/>
              <a:gd name="T70" fmla="*/ 688 w 1391"/>
              <a:gd name="T71" fmla="*/ 618 h 1944"/>
              <a:gd name="T72" fmla="*/ 660 w 1391"/>
              <a:gd name="T73" fmla="*/ 467 h 1944"/>
              <a:gd name="T74" fmla="*/ 691 w 1391"/>
              <a:gd name="T75" fmla="*/ 407 h 1944"/>
              <a:gd name="T76" fmla="*/ 770 w 1391"/>
              <a:gd name="T77" fmla="*/ 464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91" h="1944">
                <a:moveTo>
                  <a:pt x="1266" y="988"/>
                </a:moveTo>
                <a:cubicBezTo>
                  <a:pt x="1218" y="928"/>
                  <a:pt x="1193" y="824"/>
                  <a:pt x="1184" y="771"/>
                </a:cubicBezTo>
                <a:cubicBezTo>
                  <a:pt x="1174" y="717"/>
                  <a:pt x="1111" y="557"/>
                  <a:pt x="1093" y="522"/>
                </a:cubicBezTo>
                <a:cubicBezTo>
                  <a:pt x="1074" y="488"/>
                  <a:pt x="995" y="397"/>
                  <a:pt x="986" y="384"/>
                </a:cubicBezTo>
                <a:cubicBezTo>
                  <a:pt x="976" y="371"/>
                  <a:pt x="857" y="318"/>
                  <a:pt x="844" y="318"/>
                </a:cubicBezTo>
                <a:cubicBezTo>
                  <a:pt x="831" y="318"/>
                  <a:pt x="844" y="283"/>
                  <a:pt x="847" y="261"/>
                </a:cubicBezTo>
                <a:cubicBezTo>
                  <a:pt x="850" y="239"/>
                  <a:pt x="866" y="192"/>
                  <a:pt x="876" y="154"/>
                </a:cubicBezTo>
                <a:cubicBezTo>
                  <a:pt x="885" y="117"/>
                  <a:pt x="847" y="82"/>
                  <a:pt x="838" y="51"/>
                </a:cubicBezTo>
                <a:cubicBezTo>
                  <a:pt x="828" y="19"/>
                  <a:pt x="772" y="3"/>
                  <a:pt x="756" y="3"/>
                </a:cubicBezTo>
                <a:cubicBezTo>
                  <a:pt x="740" y="3"/>
                  <a:pt x="655" y="0"/>
                  <a:pt x="643" y="10"/>
                </a:cubicBezTo>
                <a:cubicBezTo>
                  <a:pt x="630" y="19"/>
                  <a:pt x="614" y="54"/>
                  <a:pt x="599" y="69"/>
                </a:cubicBezTo>
                <a:cubicBezTo>
                  <a:pt x="583" y="85"/>
                  <a:pt x="589" y="123"/>
                  <a:pt x="589" y="139"/>
                </a:cubicBezTo>
                <a:cubicBezTo>
                  <a:pt x="589" y="154"/>
                  <a:pt x="596" y="195"/>
                  <a:pt x="589" y="217"/>
                </a:cubicBezTo>
                <a:cubicBezTo>
                  <a:pt x="583" y="239"/>
                  <a:pt x="608" y="261"/>
                  <a:pt x="608" y="271"/>
                </a:cubicBezTo>
                <a:cubicBezTo>
                  <a:pt x="608" y="280"/>
                  <a:pt x="633" y="379"/>
                  <a:pt x="633" y="379"/>
                </a:cubicBezTo>
                <a:cubicBezTo>
                  <a:pt x="633" y="379"/>
                  <a:pt x="633" y="379"/>
                  <a:pt x="587" y="412"/>
                </a:cubicBezTo>
                <a:cubicBezTo>
                  <a:pt x="541" y="446"/>
                  <a:pt x="545" y="547"/>
                  <a:pt x="545" y="563"/>
                </a:cubicBezTo>
                <a:cubicBezTo>
                  <a:pt x="545" y="580"/>
                  <a:pt x="524" y="622"/>
                  <a:pt x="520" y="639"/>
                </a:cubicBezTo>
                <a:cubicBezTo>
                  <a:pt x="516" y="656"/>
                  <a:pt x="478" y="723"/>
                  <a:pt x="478" y="723"/>
                </a:cubicBezTo>
                <a:cubicBezTo>
                  <a:pt x="365" y="840"/>
                  <a:pt x="365" y="840"/>
                  <a:pt x="365" y="840"/>
                </a:cubicBezTo>
                <a:cubicBezTo>
                  <a:pt x="344" y="832"/>
                  <a:pt x="344" y="832"/>
                  <a:pt x="344" y="832"/>
                </a:cubicBezTo>
                <a:cubicBezTo>
                  <a:pt x="344" y="832"/>
                  <a:pt x="344" y="832"/>
                  <a:pt x="310" y="840"/>
                </a:cubicBezTo>
                <a:cubicBezTo>
                  <a:pt x="277" y="848"/>
                  <a:pt x="348" y="865"/>
                  <a:pt x="319" y="878"/>
                </a:cubicBezTo>
                <a:cubicBezTo>
                  <a:pt x="289" y="890"/>
                  <a:pt x="235" y="970"/>
                  <a:pt x="235" y="970"/>
                </a:cubicBezTo>
                <a:cubicBezTo>
                  <a:pt x="226" y="1008"/>
                  <a:pt x="226" y="1008"/>
                  <a:pt x="226" y="1008"/>
                </a:cubicBezTo>
                <a:cubicBezTo>
                  <a:pt x="218" y="1046"/>
                  <a:pt x="218" y="1046"/>
                  <a:pt x="218" y="1046"/>
                </a:cubicBezTo>
                <a:cubicBezTo>
                  <a:pt x="218" y="1046"/>
                  <a:pt x="239" y="1050"/>
                  <a:pt x="239" y="1071"/>
                </a:cubicBezTo>
                <a:cubicBezTo>
                  <a:pt x="239" y="1092"/>
                  <a:pt x="235" y="1129"/>
                  <a:pt x="218" y="1171"/>
                </a:cubicBezTo>
                <a:cubicBezTo>
                  <a:pt x="201" y="1213"/>
                  <a:pt x="185" y="1406"/>
                  <a:pt x="185" y="1419"/>
                </a:cubicBezTo>
                <a:cubicBezTo>
                  <a:pt x="185" y="1431"/>
                  <a:pt x="239" y="1465"/>
                  <a:pt x="247" y="1503"/>
                </a:cubicBezTo>
                <a:cubicBezTo>
                  <a:pt x="256" y="1541"/>
                  <a:pt x="226" y="1545"/>
                  <a:pt x="197" y="1578"/>
                </a:cubicBezTo>
                <a:cubicBezTo>
                  <a:pt x="168" y="1612"/>
                  <a:pt x="117" y="1595"/>
                  <a:pt x="59" y="1595"/>
                </a:cubicBezTo>
                <a:cubicBezTo>
                  <a:pt x="0" y="1595"/>
                  <a:pt x="0" y="1662"/>
                  <a:pt x="0" y="1662"/>
                </a:cubicBezTo>
                <a:cubicBezTo>
                  <a:pt x="0" y="1662"/>
                  <a:pt x="185" y="1683"/>
                  <a:pt x="210" y="1683"/>
                </a:cubicBezTo>
                <a:cubicBezTo>
                  <a:pt x="235" y="1683"/>
                  <a:pt x="323" y="1700"/>
                  <a:pt x="365" y="1700"/>
                </a:cubicBezTo>
                <a:cubicBezTo>
                  <a:pt x="407" y="1700"/>
                  <a:pt x="398" y="1637"/>
                  <a:pt x="398" y="1612"/>
                </a:cubicBezTo>
                <a:cubicBezTo>
                  <a:pt x="398" y="1587"/>
                  <a:pt x="394" y="1549"/>
                  <a:pt x="394" y="1528"/>
                </a:cubicBezTo>
                <a:cubicBezTo>
                  <a:pt x="394" y="1507"/>
                  <a:pt x="398" y="1423"/>
                  <a:pt x="415" y="1390"/>
                </a:cubicBezTo>
                <a:cubicBezTo>
                  <a:pt x="432" y="1356"/>
                  <a:pt x="424" y="1226"/>
                  <a:pt x="419" y="1192"/>
                </a:cubicBezTo>
                <a:cubicBezTo>
                  <a:pt x="415" y="1159"/>
                  <a:pt x="436" y="1071"/>
                  <a:pt x="436" y="1071"/>
                </a:cubicBezTo>
                <a:cubicBezTo>
                  <a:pt x="450" y="1037"/>
                  <a:pt x="511" y="1070"/>
                  <a:pt x="511" y="1070"/>
                </a:cubicBezTo>
                <a:cubicBezTo>
                  <a:pt x="643" y="1111"/>
                  <a:pt x="643" y="1111"/>
                  <a:pt x="643" y="1111"/>
                </a:cubicBezTo>
                <a:cubicBezTo>
                  <a:pt x="703" y="1133"/>
                  <a:pt x="703" y="1133"/>
                  <a:pt x="703" y="1133"/>
                </a:cubicBezTo>
                <a:cubicBezTo>
                  <a:pt x="703" y="1133"/>
                  <a:pt x="703" y="1224"/>
                  <a:pt x="687" y="1265"/>
                </a:cubicBezTo>
                <a:cubicBezTo>
                  <a:pt x="671" y="1306"/>
                  <a:pt x="649" y="1494"/>
                  <a:pt x="649" y="1535"/>
                </a:cubicBezTo>
                <a:cubicBezTo>
                  <a:pt x="649" y="1576"/>
                  <a:pt x="602" y="1664"/>
                  <a:pt x="602" y="1664"/>
                </a:cubicBezTo>
                <a:cubicBezTo>
                  <a:pt x="602" y="1664"/>
                  <a:pt x="646" y="1674"/>
                  <a:pt x="659" y="1686"/>
                </a:cubicBezTo>
                <a:cubicBezTo>
                  <a:pt x="671" y="1699"/>
                  <a:pt x="643" y="1737"/>
                  <a:pt x="627" y="1765"/>
                </a:cubicBezTo>
                <a:cubicBezTo>
                  <a:pt x="611" y="1793"/>
                  <a:pt x="539" y="1840"/>
                  <a:pt x="507" y="1840"/>
                </a:cubicBezTo>
                <a:cubicBezTo>
                  <a:pt x="476" y="1840"/>
                  <a:pt x="416" y="1862"/>
                  <a:pt x="407" y="1878"/>
                </a:cubicBezTo>
                <a:cubicBezTo>
                  <a:pt x="397" y="1894"/>
                  <a:pt x="410" y="1925"/>
                  <a:pt x="419" y="1935"/>
                </a:cubicBezTo>
                <a:cubicBezTo>
                  <a:pt x="429" y="1944"/>
                  <a:pt x="743" y="1925"/>
                  <a:pt x="806" y="1919"/>
                </a:cubicBezTo>
                <a:cubicBezTo>
                  <a:pt x="869" y="1913"/>
                  <a:pt x="835" y="1850"/>
                  <a:pt x="831" y="1818"/>
                </a:cubicBezTo>
                <a:cubicBezTo>
                  <a:pt x="828" y="1787"/>
                  <a:pt x="822" y="1730"/>
                  <a:pt x="828" y="1699"/>
                </a:cubicBezTo>
                <a:cubicBezTo>
                  <a:pt x="835" y="1667"/>
                  <a:pt x="828" y="1699"/>
                  <a:pt x="838" y="1696"/>
                </a:cubicBezTo>
                <a:cubicBezTo>
                  <a:pt x="847" y="1693"/>
                  <a:pt x="891" y="1425"/>
                  <a:pt x="891" y="1359"/>
                </a:cubicBezTo>
                <a:cubicBezTo>
                  <a:pt x="891" y="1293"/>
                  <a:pt x="910" y="1186"/>
                  <a:pt x="910" y="1186"/>
                </a:cubicBezTo>
                <a:cubicBezTo>
                  <a:pt x="1083" y="1199"/>
                  <a:pt x="1083" y="1199"/>
                  <a:pt x="1083" y="1199"/>
                </a:cubicBezTo>
                <a:cubicBezTo>
                  <a:pt x="1083" y="1199"/>
                  <a:pt x="1121" y="1218"/>
                  <a:pt x="1133" y="1258"/>
                </a:cubicBezTo>
                <a:cubicBezTo>
                  <a:pt x="1146" y="1299"/>
                  <a:pt x="1140" y="1296"/>
                  <a:pt x="1212" y="1274"/>
                </a:cubicBezTo>
                <a:cubicBezTo>
                  <a:pt x="1285" y="1252"/>
                  <a:pt x="1391" y="1221"/>
                  <a:pt x="1391" y="1221"/>
                </a:cubicBezTo>
                <a:cubicBezTo>
                  <a:pt x="1391" y="1221"/>
                  <a:pt x="1313" y="1048"/>
                  <a:pt x="1266" y="988"/>
                </a:cubicBezTo>
                <a:close/>
                <a:moveTo>
                  <a:pt x="655" y="897"/>
                </a:moveTo>
                <a:cubicBezTo>
                  <a:pt x="649" y="909"/>
                  <a:pt x="567" y="897"/>
                  <a:pt x="567" y="897"/>
                </a:cubicBezTo>
                <a:cubicBezTo>
                  <a:pt x="507" y="900"/>
                  <a:pt x="621" y="799"/>
                  <a:pt x="627" y="787"/>
                </a:cubicBezTo>
                <a:cubicBezTo>
                  <a:pt x="633" y="774"/>
                  <a:pt x="655" y="777"/>
                  <a:pt x="659" y="796"/>
                </a:cubicBezTo>
                <a:cubicBezTo>
                  <a:pt x="662" y="815"/>
                  <a:pt x="687" y="875"/>
                  <a:pt x="687" y="875"/>
                </a:cubicBezTo>
                <a:cubicBezTo>
                  <a:pt x="687" y="875"/>
                  <a:pt x="662" y="884"/>
                  <a:pt x="655" y="897"/>
                </a:cubicBezTo>
                <a:close/>
                <a:moveTo>
                  <a:pt x="770" y="464"/>
                </a:moveTo>
                <a:cubicBezTo>
                  <a:pt x="767" y="479"/>
                  <a:pt x="729" y="602"/>
                  <a:pt x="732" y="621"/>
                </a:cubicBezTo>
                <a:cubicBezTo>
                  <a:pt x="735" y="640"/>
                  <a:pt x="748" y="706"/>
                  <a:pt x="738" y="712"/>
                </a:cubicBezTo>
                <a:cubicBezTo>
                  <a:pt x="729" y="718"/>
                  <a:pt x="694" y="640"/>
                  <a:pt x="688" y="618"/>
                </a:cubicBezTo>
                <a:cubicBezTo>
                  <a:pt x="682" y="596"/>
                  <a:pt x="688" y="517"/>
                  <a:pt x="682" y="505"/>
                </a:cubicBezTo>
                <a:cubicBezTo>
                  <a:pt x="675" y="492"/>
                  <a:pt x="660" y="492"/>
                  <a:pt x="660" y="467"/>
                </a:cubicBezTo>
                <a:cubicBezTo>
                  <a:pt x="660" y="442"/>
                  <a:pt x="660" y="404"/>
                  <a:pt x="660" y="404"/>
                </a:cubicBezTo>
                <a:cubicBezTo>
                  <a:pt x="660" y="404"/>
                  <a:pt x="660" y="404"/>
                  <a:pt x="691" y="407"/>
                </a:cubicBezTo>
                <a:cubicBezTo>
                  <a:pt x="722" y="410"/>
                  <a:pt x="770" y="379"/>
                  <a:pt x="829" y="316"/>
                </a:cubicBezTo>
                <a:cubicBezTo>
                  <a:pt x="829" y="316"/>
                  <a:pt x="773" y="448"/>
                  <a:pt x="770" y="46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0563" y="887413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altLang="en-US" sz="2400" b="1" dirty="0">
                <a:solidFill>
                  <a:srgbClr val="1C2E86"/>
                </a:solidFill>
                <a:latin typeface="Calibri" pitchFamily="34" charset="0"/>
              </a:rPr>
              <a:t>Grains</a:t>
            </a:r>
            <a:r>
              <a:rPr lang="en-GB" altLang="en-US" sz="2000" b="1" dirty="0">
                <a:solidFill>
                  <a:srgbClr val="1C2E86"/>
                </a:solidFill>
                <a:latin typeface="Calibri" pitchFamily="34" charset="0"/>
              </a:rPr>
              <a:t> </a:t>
            </a:r>
            <a:endParaRPr lang="en-US" altLang="en-US" sz="2000" b="1" dirty="0">
              <a:solidFill>
                <a:srgbClr val="1C2E86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82788" y="2332038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altLang="en-US" sz="2400" b="1" dirty="0" err="1">
                <a:solidFill>
                  <a:srgbClr val="1C2E86"/>
                </a:solidFill>
                <a:latin typeface="Calibri" pitchFamily="34" charset="0"/>
              </a:rPr>
              <a:t>Softs</a:t>
            </a:r>
            <a:r>
              <a:rPr lang="en-GB" altLang="en-US" sz="2000" b="1" dirty="0">
                <a:solidFill>
                  <a:srgbClr val="1C2E86"/>
                </a:solidFill>
                <a:latin typeface="Calibri" pitchFamily="34" charset="0"/>
              </a:rPr>
              <a:t>  </a:t>
            </a:r>
            <a:endParaRPr lang="en-US" altLang="en-US" sz="2000" b="1" dirty="0">
              <a:solidFill>
                <a:srgbClr val="1C2E86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58488" y="1662013"/>
            <a:ext cx="60182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500" y="663766"/>
            <a:ext cx="6120359" cy="42498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 algn="just" defTabSz="457173" fontAlgn="auto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algn="just" defTabSz="457173" fontAlgn="auto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algn="just" defTabSz="457173" fontAlgn="auto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algn="just" defTabSz="457173" fontAlgn="auto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algn="just" defTabSz="457173" fontAlgn="auto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algn="just" defTabSz="457173" fontAlgn="auto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6955" y="1706664"/>
            <a:ext cx="5701286" cy="302903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SUGAR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GB" altLang="en-US" sz="19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Prices will be determined by supply/demand dynamics</a:t>
            </a:r>
          </a:p>
          <a:p>
            <a:pPr indent="-342900" defTabSz="45717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COCOA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GB" altLang="en-US" sz="19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Lower production forecasts in Ivory Coast will continue to support prices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3318" y="771251"/>
            <a:ext cx="6293383" cy="48320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342900" indent="-342900" algn="just" defTabSz="457173" fontAlgn="auto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defRPr/>
            </a:pPr>
            <a:r>
              <a:rPr lang="en-GB" altLang="en-US" sz="2000" dirty="0">
                <a:ln w="1905"/>
                <a:solidFill>
                  <a:srgbClr val="174D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5056" y="679918"/>
            <a:ext cx="5733185" cy="485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GB" altLang="en-US" sz="19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Bumper U.S harvest to keep prices bearish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2238"/>
            <a:ext cx="8675688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>
                <a:solidFill>
                  <a:schemeClr val="bg2">
                    <a:lumMod val="50000"/>
                  </a:schemeClr>
                </a:solidFill>
              </a:rPr>
              <a:t>Economic News </a:t>
            </a:r>
            <a:endParaRPr lang="en-US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198" y="285714"/>
            <a:ext cx="8274802" cy="128958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Good News</a:t>
            </a:r>
          </a:p>
          <a:p>
            <a:pPr marL="285750" lvl="1" indent="-28575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Agricultural sector sustained performance (3.06%) </a:t>
            </a:r>
          </a:p>
          <a:p>
            <a:pPr marL="285750" lvl="1" indent="-28575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In response to lower interest rates (intervention funds)</a:t>
            </a:r>
            <a:endParaRPr lang="en-US" altLang="en-US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285750" lvl="1" indent="-28575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GDP growth and moderating inflation may force MPC to rethink</a:t>
            </a:r>
          </a:p>
          <a:p>
            <a:pPr marL="285750" lvl="1" indent="-28575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Diesel price flat at N200/</a:t>
            </a:r>
            <a:r>
              <a:rPr lang="en-US" altLang="en-US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litre</a:t>
            </a:r>
            <a:endParaRPr lang="en-US" altLang="en-US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lvl="1" indent="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Bad </a:t>
            </a:r>
            <a:r>
              <a:rPr lang="en-US" altLang="en-US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News</a:t>
            </a:r>
          </a:p>
          <a:p>
            <a:pPr marL="285750" lvl="1" indent="-285750"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Interest rate sensitive sectors shrink</a:t>
            </a:r>
          </a:p>
          <a:p>
            <a:pPr marL="285750" lvl="1" indent="-285750"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GDP numbers show vulnerability to exogenous shocks</a:t>
            </a:r>
          </a:p>
          <a:p>
            <a:pPr marL="285750" lvl="1" indent="-285750"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OPEC strict enforcement may hurt Nigeria in Q4</a:t>
            </a:r>
            <a:endParaRPr lang="en-US" altLang="en-US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b="1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b="1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285750" lvl="1" indent="-28575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0" lvl="1" indent="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b="1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0" lvl="1" indent="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b="1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altLang="en-US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b="1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lvl="1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000" b="1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7588" name="Picture 2" descr="http://www.ucsusa.org/sites/default/files/legacy/assets/images/gw/infographic-western-wildfires-and-climate-change/Infographic-Western-Wildfires-and-Climate-Change-Panel-1-Full-Siz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11" t="24251" r="6198" b="48308"/>
          <a:stretch>
            <a:fillRect/>
          </a:stretch>
        </p:blipFill>
        <p:spPr bwMode="auto">
          <a:xfrm>
            <a:off x="6513513" y="1588"/>
            <a:ext cx="2347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589" name="Group 13"/>
          <p:cNvGrpSpPr>
            <a:grpSpLocks/>
          </p:cNvGrpSpPr>
          <p:nvPr/>
        </p:nvGrpSpPr>
        <p:grpSpPr bwMode="auto">
          <a:xfrm>
            <a:off x="58738" y="2873375"/>
            <a:ext cx="774700" cy="636588"/>
            <a:chOff x="191533" y="1540807"/>
            <a:chExt cx="876283" cy="596315"/>
          </a:xfrm>
        </p:grpSpPr>
        <p:pic>
          <p:nvPicPr>
            <p:cNvPr id="67593" name="Picture 17" descr="160_F_88333737_xVcUkvUQWKWrATA8vWofVBmtOkXIG7J3.jpg"/>
            <p:cNvPicPr>
              <a:picLocks noChangeAspect="1"/>
            </p:cNvPicPr>
            <p:nvPr/>
          </p:nvPicPr>
          <p:blipFill>
            <a:blip r:embed="rId4"/>
            <a:srcRect l="10631" t="10631" r="7864"/>
            <a:stretch>
              <a:fillRect/>
            </a:stretch>
          </p:blipFill>
          <p:spPr bwMode="auto">
            <a:xfrm>
              <a:off x="523972" y="1540807"/>
              <a:ext cx="543844" cy="596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4" name="Picture 20" descr="10153629.jpg"/>
            <p:cNvPicPr>
              <a:picLocks noChangeAspect="1"/>
            </p:cNvPicPr>
            <p:nvPr/>
          </p:nvPicPr>
          <p:blipFill>
            <a:blip r:embed="rId5"/>
            <a:srcRect l="9529" t="12096" r="7884" b="12305"/>
            <a:stretch>
              <a:fillRect/>
            </a:stretch>
          </p:blipFill>
          <p:spPr bwMode="auto">
            <a:xfrm>
              <a:off x="191533" y="1598308"/>
              <a:ext cx="428136" cy="41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590" name="Picture 21" descr="free-diagram-icon-vector.jpg"/>
          <p:cNvPicPr>
            <a:picLocks noChangeAspect="1"/>
          </p:cNvPicPr>
          <p:nvPr/>
        </p:nvPicPr>
        <p:blipFill>
          <a:blip r:embed="rId6"/>
          <a:srcRect l="4932" t="17194" r="75516" b="53075"/>
          <a:stretch>
            <a:fillRect/>
          </a:stretch>
        </p:blipFill>
        <p:spPr bwMode="auto">
          <a:xfrm>
            <a:off x="134938" y="3846513"/>
            <a:ext cx="600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24" descr="Flag-map_of_Nigeria.sv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38" y="1047750"/>
            <a:ext cx="7540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26" descr="stock-vector-diagram-graph-pie-chart-icon-presentation-billboard-symbol-supply-and-demand-man-standing-with-318810479.jpg"/>
          <p:cNvPicPr>
            <a:picLocks noChangeAspect="1"/>
          </p:cNvPicPr>
          <p:nvPr/>
        </p:nvPicPr>
        <p:blipFill>
          <a:blip r:embed="rId8"/>
          <a:srcRect l="12601" t="10336" r="54326" b="55704"/>
          <a:stretch>
            <a:fillRect/>
          </a:stretch>
        </p:blipFill>
        <p:spPr bwMode="auto">
          <a:xfrm>
            <a:off x="84138" y="1966913"/>
            <a:ext cx="6000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C815C3-8AC3-4E06-85FB-A75C4EC28BD5}"/>
              </a:ext>
            </a:extLst>
          </p:cNvPr>
          <p:cNvSpPr txBox="1"/>
          <p:nvPr/>
        </p:nvSpPr>
        <p:spPr>
          <a:xfrm>
            <a:off x="106326" y="35810"/>
            <a:ext cx="866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300" dirty="0">
                <a:solidFill>
                  <a:schemeClr val="bg2">
                    <a:lumMod val="50000"/>
                  </a:schemeClr>
                </a:solidFill>
                <a:latin typeface="Copperplate Gothic Bold" pitchFamily="34" charset="0"/>
                <a:cs typeface="HELVETICA" pitchFamily="34" charset="0"/>
              </a:rPr>
              <a:t>Commodity in  focus -  </a:t>
            </a:r>
            <a:r>
              <a:rPr lang="en-US" sz="2800" b="1" spc="300" dirty="0" smtClean="0">
                <a:solidFill>
                  <a:schemeClr val="bg2">
                    <a:lumMod val="50000"/>
                  </a:schemeClr>
                </a:solidFill>
                <a:latin typeface="Copperplate Gothic Bold" pitchFamily="34" charset="0"/>
                <a:cs typeface="HELVETICA" pitchFamily="34" charset="0"/>
              </a:rPr>
              <a:t>LNG</a:t>
            </a:r>
            <a:endParaRPr lang="en-US" sz="2800" b="1" spc="300" dirty="0">
              <a:solidFill>
                <a:schemeClr val="bg2">
                  <a:lumMod val="50000"/>
                </a:schemeClr>
              </a:solidFill>
              <a:latin typeface="Copperplate Gothic Bold" pitchFamily="34" charset="0"/>
              <a:cs typeface="HELVETICA" pitchFamily="34" charset="0"/>
            </a:endParaRPr>
          </a:p>
        </p:txBody>
      </p:sp>
      <p:sp>
        <p:nvSpPr>
          <p:cNvPr id="307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D1FB1-F0E6-455F-AFEE-0AA16AE32A95}"/>
              </a:ext>
            </a:extLst>
          </p:cNvPr>
          <p:cNvSpPr txBox="1"/>
          <p:nvPr/>
        </p:nvSpPr>
        <p:spPr>
          <a:xfrm>
            <a:off x="2029850" y="373691"/>
            <a:ext cx="7114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40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6326" y="559030"/>
            <a:ext cx="6474279" cy="38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>
              <a:lnSpc>
                <a:spcPct val="200000"/>
              </a:lnSpc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Total Global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Production: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286mn tonnes, </a:t>
            </a:r>
            <a:r>
              <a:rPr lang="en-US" dirty="0" smtClean="0">
                <a:latin typeface="Calibri" pitchFamily="34" charset="0"/>
                <a:ea typeface="Calibri" pitchFamily="34" charset="0"/>
              </a:rPr>
              <a:t>2018 growth forecast- 5.8%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World’s top LNG Producers: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Qatar, Australia, Malaysia, Nigeria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World’s top LNG consumers: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Japan, South Korea, China, India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alibri" pitchFamily="34" charset="0"/>
              </a:rPr>
              <a:t>LNG price increased by 19% in 2017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ea typeface="Calibri" pitchFamily="34" charset="0"/>
              </a:rPr>
              <a:t>Major uses:</a:t>
            </a:r>
            <a:r>
              <a:rPr lang="en-US" dirty="0" smtClean="0">
                <a:latin typeface="Calibri" pitchFamily="34" charset="0"/>
                <a:ea typeface="Calibri" pitchFamily="34" charset="0"/>
              </a:rPr>
              <a:t> heating, cooking, electricity generation, fuel, etc</a:t>
            </a:r>
            <a:endParaRPr lang="en-GB" dirty="0" smtClean="0"/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Pertinent threat: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Rising U.S shale output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7952" y="4599432"/>
            <a:ext cx="4296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dirty="0" smtClean="0"/>
              <a:t>Source:  Economist Intelligence Unit, FDC Think Tank</a:t>
            </a:r>
            <a:endParaRPr lang="en-GB" sz="900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344" y="978408"/>
            <a:ext cx="2962656" cy="299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30164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0545DF-0169-4A17-ACD5-1B4D4C2D0D11}"/>
              </a:ext>
            </a:extLst>
          </p:cNvPr>
          <p:cNvSpPr txBox="1"/>
          <p:nvPr/>
        </p:nvSpPr>
        <p:spPr>
          <a:xfrm>
            <a:off x="695005" y="77591"/>
            <a:ext cx="876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300" dirty="0" smtClean="0">
                <a:solidFill>
                  <a:schemeClr val="bg2">
                    <a:lumMod val="50000"/>
                  </a:schemeClr>
                </a:solidFill>
                <a:latin typeface="Copperplate Gothic Bold" pitchFamily="34" charset="0"/>
                <a:cs typeface="HELVETICA" pitchFamily="34" charset="0"/>
              </a:rPr>
              <a:t>LNG in Nigeria- HUGE reserves, WEAK sales </a:t>
            </a:r>
            <a:endParaRPr lang="en-US" sz="2000" b="1" spc="300" dirty="0">
              <a:solidFill>
                <a:schemeClr val="bg2">
                  <a:lumMod val="50000"/>
                </a:schemeClr>
              </a:solidFill>
              <a:latin typeface="Copperplate Gothic Bold" pitchFamily="34" charset="0"/>
              <a:cs typeface="HELVETIC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062FA5-C7A3-4998-B3AA-60C2D18A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6" y="77591"/>
            <a:ext cx="585777" cy="46166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6659" y="719928"/>
            <a:ext cx="481024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lnSpc>
                <a:spcPct val="250000"/>
              </a:lnSpc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Nigeria’s LNG export (2017):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18.6mn tonnes (6.5% of global exports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)- $5.92bn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Rank in proven gas reserves: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Global- 9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Africa- 1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Rank in natural gas production: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Global- 17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Africa- 2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(After Algeria) 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Major Threat: 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Mozambique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368" y="838200"/>
            <a:ext cx="3703419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541042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972" y="75807"/>
            <a:ext cx="910914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/>
            <a:r>
              <a:rPr lang="en-US" sz="2800" spc="300" dirty="0">
                <a:solidFill>
                  <a:schemeClr val="bg2">
                    <a:lumMod val="50000"/>
                  </a:schemeClr>
                </a:solidFill>
              </a:rPr>
              <a:t>Power Generation analysis &amp; Impact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2665" y="166456"/>
            <a:ext cx="7639456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41865">
              <a:lnSpc>
                <a:spcPct val="150000"/>
              </a:lnSpc>
            </a:pPr>
            <a:endParaRPr lang="en-GB" altLang="en-US" sz="16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November </a:t>
            </a:r>
            <a:r>
              <a:rPr lang="en-GB" altLang="en-US" sz="16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16</a:t>
            </a:r>
            <a:r>
              <a:rPr lang="en-GB" altLang="en-US" sz="1600" baseline="300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</a:t>
            </a: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:  Average power output sent was </a:t>
            </a:r>
            <a:r>
              <a:rPr lang="en-GB" altLang="en-US" sz="16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3,825MWh/hour (down 84.63MWh/h</a:t>
            </a: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)</a:t>
            </a:r>
          </a:p>
          <a:p>
            <a:pPr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Gas constraint was </a:t>
            </a:r>
            <a:r>
              <a:rPr lang="en-GB" altLang="en-US" sz="16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1,078MW</a:t>
            </a: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; frequency management constraint due to loss of </a:t>
            </a:r>
            <a:r>
              <a:rPr lang="en-GB" altLang="en-US" sz="1600" dirty="0" err="1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DisCo</a:t>
            </a: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feeders was </a:t>
            </a:r>
            <a:r>
              <a:rPr lang="en-GB" altLang="en-US" sz="16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216.1MW</a:t>
            </a: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, water management constraint was 150MW</a:t>
            </a:r>
          </a:p>
          <a:p>
            <a:pPr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Estimated loss: </a:t>
            </a:r>
            <a:r>
              <a:rPr lang="en-GB" altLang="en-US" sz="16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N0.75bn </a:t>
            </a: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(annualised at </a:t>
            </a:r>
            <a:r>
              <a:rPr lang="en-GB" altLang="en-US" sz="16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N273.75bn /$0.76bn</a:t>
            </a: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)</a:t>
            </a:r>
          </a:p>
          <a:p>
            <a:pPr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600" dirty="0" err="1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Shiroro</a:t>
            </a:r>
            <a:r>
              <a:rPr lang="en-GB" altLang="en-US" sz="16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Hydro has commenced water management measures to ensure dry season efficiency</a:t>
            </a:r>
          </a:p>
        </p:txBody>
      </p:sp>
      <p:pic>
        <p:nvPicPr>
          <p:cNvPr id="2050" name="Picture 2" descr="http://theiranproject.com/wp-content/uploads/2014/07/Power-transmission-pylons.jpg"/>
          <p:cNvPicPr>
            <a:picLocks noChangeAspect="1" noChangeArrowheads="1"/>
          </p:cNvPicPr>
          <p:nvPr/>
        </p:nvPicPr>
        <p:blipFill>
          <a:blip r:embed="rId3"/>
          <a:srcRect l="42693" r="37029"/>
          <a:stretch>
            <a:fillRect/>
          </a:stretch>
        </p:blipFill>
        <p:spPr bwMode="auto">
          <a:xfrm>
            <a:off x="26127" y="3112850"/>
            <a:ext cx="1466538" cy="4061299"/>
          </a:xfrm>
          <a:prstGeom prst="rect">
            <a:avLst/>
          </a:prstGeom>
          <a:noFill/>
        </p:spPr>
      </p:pic>
      <p:sp>
        <p:nvSpPr>
          <p:cNvPr id="2052" name="AutoShape 4" descr="https://s-media-cache-ak0.pinimg.com/736x/07/aa/37/07aa372719d0be5bf265b4c77d0f4b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5377314"/>
              </p:ext>
            </p:extLst>
          </p:nvPr>
        </p:nvGraphicFramePr>
        <p:xfrm>
          <a:off x="2015067" y="2700867"/>
          <a:ext cx="6426200" cy="210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4000" y="-63500"/>
            <a:ext cx="7556500" cy="477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9538"/>
            <a:ext cx="867568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300" dirty="0">
                <a:solidFill>
                  <a:srgbClr val="CCDDEA">
                    <a:lumMod val="50000"/>
                  </a:srgbClr>
                </a:solidFill>
              </a:rPr>
              <a:t>Domestic commodity price movement 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44550" y="469557"/>
            <a:ext cx="8104188" cy="4114800"/>
            <a:chOff x="-161925" y="452209"/>
            <a:chExt cx="6701603" cy="4115472"/>
          </a:xfrm>
        </p:grpSpPr>
        <p:pic>
          <p:nvPicPr>
            <p:cNvPr id="69729" name="Picture 6" descr="tomato-crop-pakistan.jpg"/>
            <p:cNvPicPr>
              <a:picLocks noChangeAspect="1"/>
            </p:cNvPicPr>
            <p:nvPr/>
          </p:nvPicPr>
          <p:blipFill>
            <a:blip r:embed="rId3"/>
            <a:srcRect l="15590" r="14255"/>
            <a:stretch>
              <a:fillRect/>
            </a:stretch>
          </p:blipFill>
          <p:spPr bwMode="auto">
            <a:xfrm>
              <a:off x="863051" y="2220213"/>
              <a:ext cx="429540" cy="31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730" name="Picture 7" descr="3xbag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7704" y="4257720"/>
              <a:ext cx="378810" cy="30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731" name="Picture 10" descr="3562.jpg"/>
            <p:cNvPicPr>
              <a:picLocks noChangeAspect="1"/>
            </p:cNvPicPr>
            <p:nvPr/>
          </p:nvPicPr>
          <p:blipFill>
            <a:blip r:embed="rId5"/>
            <a:srcRect t="6601" b="6601"/>
            <a:stretch>
              <a:fillRect/>
            </a:stretch>
          </p:blipFill>
          <p:spPr bwMode="auto">
            <a:xfrm>
              <a:off x="833039" y="2886057"/>
              <a:ext cx="480454" cy="28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440946" y="799929"/>
              <a:ext cx="1185415" cy="284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1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50" b="1" dirty="0">
                  <a:solidFill>
                    <a:srgbClr val="C00000"/>
                  </a:solidFill>
                  <a:latin typeface="+mn-lt"/>
                  <a:cs typeface="+mn-cs"/>
                </a:rPr>
                <a:t>CURRENT PRICES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5329" y="716918"/>
              <a:ext cx="1105338" cy="477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1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50" b="1" dirty="0">
                  <a:solidFill>
                    <a:srgbClr val="C00000"/>
                  </a:solidFill>
                  <a:latin typeface="+mn-lt"/>
                  <a:cs typeface="+mn-cs"/>
                </a:rPr>
                <a:t>DIRECTIONAL CHANGE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9119" y="1103190"/>
              <a:ext cx="6470559" cy="30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16004" y="452209"/>
              <a:ext cx="0" cy="4115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119" y="1820857"/>
              <a:ext cx="64705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119" y="2178104"/>
              <a:ext cx="64705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-161925" y="2502007"/>
              <a:ext cx="6701603" cy="1270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119" y="2851314"/>
              <a:ext cx="64705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119" y="3877006"/>
              <a:ext cx="6456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37" name="TextBox 35"/>
          <p:cNvSpPr txBox="1">
            <a:spLocks noChangeArrowheads="1"/>
          </p:cNvSpPr>
          <p:nvPr/>
        </p:nvSpPr>
        <p:spPr bwMode="auto">
          <a:xfrm>
            <a:off x="1371600" y="817220"/>
            <a:ext cx="1411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C00000"/>
                </a:solidFill>
                <a:latin typeface="Calibri" pitchFamily="34" charset="0"/>
              </a:rPr>
              <a:t>Commodities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123950" y="794995"/>
            <a:ext cx="779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16400" y="779120"/>
            <a:ext cx="0" cy="3802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52725" y="471145"/>
            <a:ext cx="40417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spc="300" dirty="0">
                <a:latin typeface="+mn-lt"/>
                <a:cs typeface="+mn-cs"/>
              </a:rPr>
              <a:t>CURRENT PRICES(LAGOS)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400050" y="1171232"/>
            <a:ext cx="444500" cy="12763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1" name="Straight Connector 50"/>
          <p:cNvCxnSpPr/>
          <p:nvPr/>
        </p:nvCxnSpPr>
        <p:spPr>
          <a:xfrm>
            <a:off x="5543550" y="794995"/>
            <a:ext cx="0" cy="378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16400" y="823570"/>
            <a:ext cx="1366838" cy="28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C00000"/>
                </a:solidFill>
                <a:latin typeface="+mn-lt"/>
                <a:cs typeface="+mn-cs"/>
              </a:rPr>
              <a:t>PREVIOUS PRICES 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123950" y="3185770"/>
            <a:ext cx="779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23950" y="3544545"/>
            <a:ext cx="779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123950" y="4255745"/>
            <a:ext cx="779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00188" y="4581182"/>
            <a:ext cx="7421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815138" y="469557"/>
            <a:ext cx="0" cy="409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886700" y="785470"/>
            <a:ext cx="0" cy="378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921750" y="469557"/>
            <a:ext cx="0" cy="411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52" name="Picture 103" descr="depositphotos_2231697-Sack-of-flour.jpg"/>
          <p:cNvPicPr>
            <a:picLocks noChangeAspect="1"/>
          </p:cNvPicPr>
          <p:nvPr/>
        </p:nvPicPr>
        <p:blipFill>
          <a:blip r:embed="rId6"/>
          <a:srcRect l="17389" t="7596" r="14305" b="2406"/>
          <a:stretch>
            <a:fillRect/>
          </a:stretch>
        </p:blipFill>
        <p:spPr bwMode="auto">
          <a:xfrm>
            <a:off x="2078038" y="3211170"/>
            <a:ext cx="46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3" name="Picture 104" descr="no-soak-beans-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3553" y="3938245"/>
            <a:ext cx="46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4" name="Picture 105" descr="sugar-white.jpg"/>
          <p:cNvPicPr>
            <a:picLocks noChangeAspect="1"/>
          </p:cNvPicPr>
          <p:nvPr/>
        </p:nvPicPr>
        <p:blipFill>
          <a:blip r:embed="rId8"/>
          <a:srcRect l="15323" t="4819" r="14516" b="1518"/>
          <a:stretch>
            <a:fillRect/>
          </a:stretch>
        </p:blipFill>
        <p:spPr bwMode="auto">
          <a:xfrm>
            <a:off x="2058988" y="3569945"/>
            <a:ext cx="5032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5" name="Picture 106" descr="130656233037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16138" y="2590457"/>
            <a:ext cx="3984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8" name="Straight Connector 107"/>
          <p:cNvCxnSpPr/>
          <p:nvPr/>
        </p:nvCxnSpPr>
        <p:spPr>
          <a:xfrm>
            <a:off x="1123950" y="149349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57" name="Picture 108" descr="refined-palm-oil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0100" y="1202982"/>
            <a:ext cx="4857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109" descr="Sa_semolina_far.jpg"/>
          <p:cNvPicPr>
            <a:picLocks noChangeAspect="1"/>
          </p:cNvPicPr>
          <p:nvPr/>
        </p:nvPicPr>
        <p:blipFill>
          <a:blip r:embed="rId11"/>
          <a:srcRect t="11482" r="3188" b="6410"/>
          <a:stretch>
            <a:fillRect/>
          </a:stretch>
        </p:blipFill>
        <p:spPr bwMode="auto">
          <a:xfrm>
            <a:off x="2106613" y="1569695"/>
            <a:ext cx="431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Left Brace 110"/>
          <p:cNvSpPr/>
          <p:nvPr/>
        </p:nvSpPr>
        <p:spPr>
          <a:xfrm>
            <a:off x="390525" y="2598395"/>
            <a:ext cx="444500" cy="1797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660" name="TextBox 132"/>
          <p:cNvSpPr txBox="1">
            <a:spLocks noChangeArrowheads="1"/>
          </p:cNvSpPr>
          <p:nvPr/>
        </p:nvSpPr>
        <p:spPr bwMode="auto">
          <a:xfrm>
            <a:off x="796925" y="1171232"/>
            <a:ext cx="124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Gill Sans MT" pitchFamily="34" charset="0"/>
              </a:rPr>
              <a:t>Palm Oil (25L)</a:t>
            </a:r>
          </a:p>
        </p:txBody>
      </p:sp>
      <p:sp>
        <p:nvSpPr>
          <p:cNvPr id="69661" name="TextBox 133"/>
          <p:cNvSpPr txBox="1">
            <a:spLocks noChangeArrowheads="1"/>
          </p:cNvSpPr>
          <p:nvPr/>
        </p:nvSpPr>
        <p:spPr bwMode="auto">
          <a:xfrm>
            <a:off x="806449" y="1866557"/>
            <a:ext cx="1755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350" dirty="0">
                <a:latin typeface="Gill Sans MT" pitchFamily="34" charset="0"/>
              </a:rPr>
              <a:t>New Yam</a:t>
            </a:r>
            <a:r>
              <a:rPr lang="en-GB" sz="1400" dirty="0">
                <a:latin typeface="Gill Sans MT" pitchFamily="34" charset="0"/>
              </a:rPr>
              <a:t>(</a:t>
            </a:r>
            <a:r>
              <a:rPr lang="en-GB" sz="1200" dirty="0">
                <a:latin typeface="Gill Sans MT" pitchFamily="34" charset="0"/>
              </a:rPr>
              <a:t>small tuber</a:t>
            </a:r>
            <a:r>
              <a:rPr lang="en-GB" sz="1400" dirty="0">
                <a:latin typeface="Gill Sans MT" pitchFamily="34" charset="0"/>
              </a:rPr>
              <a:t>)</a:t>
            </a:r>
          </a:p>
        </p:txBody>
      </p:sp>
      <p:sp>
        <p:nvSpPr>
          <p:cNvPr id="69662" name="TextBox 134"/>
          <p:cNvSpPr txBox="1">
            <a:spLocks noChangeArrowheads="1"/>
          </p:cNvSpPr>
          <p:nvPr/>
        </p:nvSpPr>
        <p:spPr bwMode="auto">
          <a:xfrm>
            <a:off x="796925" y="2204695"/>
            <a:ext cx="141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Gill Sans MT" pitchFamily="34" charset="0"/>
              </a:rPr>
              <a:t>Tomatoes (50kg)</a:t>
            </a:r>
          </a:p>
        </p:txBody>
      </p:sp>
      <p:sp>
        <p:nvSpPr>
          <p:cNvPr id="69663" name="TextBox 135"/>
          <p:cNvSpPr txBox="1">
            <a:spLocks noChangeArrowheads="1"/>
          </p:cNvSpPr>
          <p:nvPr/>
        </p:nvSpPr>
        <p:spPr bwMode="auto">
          <a:xfrm>
            <a:off x="796925" y="2530132"/>
            <a:ext cx="141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Gill Sans MT" pitchFamily="34" charset="0"/>
              </a:rPr>
              <a:t>Garri (50kg)</a:t>
            </a:r>
          </a:p>
        </p:txBody>
      </p:sp>
      <p:sp>
        <p:nvSpPr>
          <p:cNvPr id="69664" name="TextBox 136"/>
          <p:cNvSpPr txBox="1">
            <a:spLocks noChangeArrowheads="1"/>
          </p:cNvSpPr>
          <p:nvPr/>
        </p:nvSpPr>
        <p:spPr bwMode="auto">
          <a:xfrm>
            <a:off x="815975" y="2885732"/>
            <a:ext cx="141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Gill Sans MT" pitchFamily="34" charset="0"/>
              </a:rPr>
              <a:t>Rice (50kg)</a:t>
            </a:r>
          </a:p>
        </p:txBody>
      </p:sp>
      <p:sp>
        <p:nvSpPr>
          <p:cNvPr id="69665" name="TextBox 137"/>
          <p:cNvSpPr txBox="1">
            <a:spLocks noChangeArrowheads="1"/>
          </p:cNvSpPr>
          <p:nvPr/>
        </p:nvSpPr>
        <p:spPr bwMode="auto">
          <a:xfrm>
            <a:off x="809625" y="3185770"/>
            <a:ext cx="141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Gill Sans MT" pitchFamily="34" charset="0"/>
              </a:rPr>
              <a:t>Flour (50kg)</a:t>
            </a:r>
          </a:p>
        </p:txBody>
      </p:sp>
      <p:sp>
        <p:nvSpPr>
          <p:cNvPr id="69666" name="TextBox 138"/>
          <p:cNvSpPr txBox="1">
            <a:spLocks noChangeArrowheads="1"/>
          </p:cNvSpPr>
          <p:nvPr/>
        </p:nvSpPr>
        <p:spPr bwMode="auto">
          <a:xfrm>
            <a:off x="776288" y="3569945"/>
            <a:ext cx="141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Gill Sans MT" pitchFamily="34" charset="0"/>
              </a:rPr>
              <a:t>Sugar (50kg)</a:t>
            </a:r>
          </a:p>
        </p:txBody>
      </p:sp>
      <p:sp>
        <p:nvSpPr>
          <p:cNvPr id="69667" name="TextBox 139"/>
          <p:cNvSpPr txBox="1">
            <a:spLocks noChangeArrowheads="1"/>
          </p:cNvSpPr>
          <p:nvPr/>
        </p:nvSpPr>
        <p:spPr bwMode="auto">
          <a:xfrm>
            <a:off x="526218" y="3938245"/>
            <a:ext cx="201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Gill Sans MT" pitchFamily="34" charset="0"/>
              </a:rPr>
              <a:t>Beans </a:t>
            </a:r>
            <a:r>
              <a:rPr lang="en-GB" sz="1200" dirty="0">
                <a:latin typeface="Gill Sans MT" pitchFamily="34" charset="0"/>
              </a:rPr>
              <a:t>(</a:t>
            </a:r>
            <a:r>
              <a:rPr lang="en-GB" sz="1200" dirty="0" err="1">
                <a:latin typeface="Gill Sans MT" pitchFamily="34" charset="0"/>
              </a:rPr>
              <a:t>Oloyin</a:t>
            </a:r>
            <a:r>
              <a:rPr lang="en-GB" sz="1200" dirty="0">
                <a:latin typeface="Gill Sans MT" pitchFamily="34" charset="0"/>
              </a:rPr>
              <a:t>) </a:t>
            </a:r>
            <a:r>
              <a:rPr lang="en-GB" sz="1400" dirty="0">
                <a:latin typeface="Gill Sans MT" pitchFamily="34" charset="0"/>
              </a:rPr>
              <a:t>(100kg)</a:t>
            </a:r>
          </a:p>
        </p:txBody>
      </p:sp>
      <p:sp>
        <p:nvSpPr>
          <p:cNvPr id="69668" name="TextBox 140"/>
          <p:cNvSpPr txBox="1">
            <a:spLocks noChangeArrowheads="1"/>
          </p:cNvSpPr>
          <p:nvPr/>
        </p:nvSpPr>
        <p:spPr bwMode="auto">
          <a:xfrm>
            <a:off x="766763" y="4255745"/>
            <a:ext cx="141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Gill Sans MT" pitchFamily="34" charset="0"/>
              </a:rPr>
              <a:t>Cement (50kg)</a:t>
            </a:r>
          </a:p>
        </p:txBody>
      </p:sp>
      <p:sp>
        <p:nvSpPr>
          <p:cNvPr id="69669" name="TextBox 142"/>
          <p:cNvSpPr txBox="1">
            <a:spLocks noChangeArrowheads="1"/>
          </p:cNvSpPr>
          <p:nvPr/>
        </p:nvSpPr>
        <p:spPr bwMode="auto">
          <a:xfrm>
            <a:off x="796925" y="1499845"/>
            <a:ext cx="141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Gill Sans MT" pitchFamily="34" charset="0"/>
              </a:rPr>
              <a:t>Semolina(10kg)</a:t>
            </a:r>
          </a:p>
        </p:txBody>
      </p:sp>
      <p:sp>
        <p:nvSpPr>
          <p:cNvPr id="69670" name="TextBox 143"/>
          <p:cNvSpPr txBox="1">
            <a:spLocks noChangeArrowheads="1"/>
          </p:cNvSpPr>
          <p:nvPr/>
        </p:nvSpPr>
        <p:spPr bwMode="auto">
          <a:xfrm>
            <a:off x="3049588" y="1518895"/>
            <a:ext cx="133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N1,800  </a:t>
            </a:r>
          </a:p>
        </p:txBody>
      </p:sp>
      <p:sp>
        <p:nvSpPr>
          <p:cNvPr id="69671" name="TextBox 144"/>
          <p:cNvSpPr txBox="1">
            <a:spLocks noChangeArrowheads="1"/>
          </p:cNvSpPr>
          <p:nvPr/>
        </p:nvSpPr>
        <p:spPr bwMode="auto">
          <a:xfrm>
            <a:off x="3049588" y="2577757"/>
            <a:ext cx="1690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N10,500    </a:t>
            </a:r>
          </a:p>
        </p:txBody>
      </p:sp>
      <p:sp>
        <p:nvSpPr>
          <p:cNvPr id="69672" name="TextBox 145"/>
          <p:cNvSpPr txBox="1">
            <a:spLocks noChangeArrowheads="1"/>
          </p:cNvSpPr>
          <p:nvPr/>
        </p:nvSpPr>
        <p:spPr bwMode="auto">
          <a:xfrm>
            <a:off x="3078163" y="2914307"/>
            <a:ext cx="1357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N15,000  </a:t>
            </a:r>
          </a:p>
        </p:txBody>
      </p:sp>
      <p:sp>
        <p:nvSpPr>
          <p:cNvPr id="69673" name="TextBox 146"/>
          <p:cNvSpPr txBox="1">
            <a:spLocks noChangeArrowheads="1"/>
          </p:cNvSpPr>
          <p:nvPr/>
        </p:nvSpPr>
        <p:spPr bwMode="auto">
          <a:xfrm>
            <a:off x="3073400" y="3230220"/>
            <a:ext cx="1690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 smtClean="0">
                <a:latin typeface="Calibri" pitchFamily="34" charset="0"/>
              </a:rPr>
              <a:t>N9,806 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69674" name="TextBox 147"/>
          <p:cNvSpPr txBox="1">
            <a:spLocks noChangeArrowheads="1"/>
          </p:cNvSpPr>
          <p:nvPr/>
        </p:nvSpPr>
        <p:spPr bwMode="auto">
          <a:xfrm>
            <a:off x="3084513" y="3592170"/>
            <a:ext cx="1690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N16,000</a:t>
            </a:r>
          </a:p>
        </p:txBody>
      </p:sp>
      <p:sp>
        <p:nvSpPr>
          <p:cNvPr id="69675" name="TextBox 148"/>
          <p:cNvSpPr txBox="1">
            <a:spLocks noChangeArrowheads="1"/>
          </p:cNvSpPr>
          <p:nvPr/>
        </p:nvSpPr>
        <p:spPr bwMode="auto">
          <a:xfrm>
            <a:off x="3084513" y="3938245"/>
            <a:ext cx="1690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N28,000  </a:t>
            </a:r>
          </a:p>
        </p:txBody>
      </p:sp>
      <p:sp>
        <p:nvSpPr>
          <p:cNvPr id="69676" name="TextBox 149"/>
          <p:cNvSpPr txBox="1">
            <a:spLocks noChangeArrowheads="1"/>
          </p:cNvSpPr>
          <p:nvPr/>
        </p:nvSpPr>
        <p:spPr bwMode="auto">
          <a:xfrm>
            <a:off x="3084513" y="427162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N2,700  </a:t>
            </a:r>
          </a:p>
        </p:txBody>
      </p:sp>
      <p:sp>
        <p:nvSpPr>
          <p:cNvPr id="69677" name="TextBox 150"/>
          <p:cNvSpPr txBox="1">
            <a:spLocks noChangeArrowheads="1"/>
          </p:cNvSpPr>
          <p:nvPr/>
        </p:nvSpPr>
        <p:spPr bwMode="auto">
          <a:xfrm>
            <a:off x="3049588" y="1857032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N650  </a:t>
            </a:r>
          </a:p>
        </p:txBody>
      </p:sp>
      <p:sp>
        <p:nvSpPr>
          <p:cNvPr id="69678" name="TextBox 151"/>
          <p:cNvSpPr txBox="1">
            <a:spLocks noChangeArrowheads="1"/>
          </p:cNvSpPr>
          <p:nvPr/>
        </p:nvSpPr>
        <p:spPr bwMode="auto">
          <a:xfrm>
            <a:off x="3049588" y="223962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N8,000  </a:t>
            </a:r>
          </a:p>
        </p:txBody>
      </p:sp>
      <p:sp>
        <p:nvSpPr>
          <p:cNvPr id="69679" name="TextBox 176"/>
          <p:cNvSpPr txBox="1">
            <a:spLocks noChangeArrowheads="1"/>
          </p:cNvSpPr>
          <p:nvPr/>
        </p:nvSpPr>
        <p:spPr bwMode="auto">
          <a:xfrm>
            <a:off x="4387850" y="1537945"/>
            <a:ext cx="88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N1,800  </a:t>
            </a:r>
          </a:p>
          <a:p>
            <a:r>
              <a:rPr lang="en-GB" sz="1200" dirty="0">
                <a:latin typeface="Calibri" pitchFamily="34" charset="0"/>
              </a:rPr>
              <a:t>  </a:t>
            </a:r>
          </a:p>
        </p:txBody>
      </p:sp>
      <p:sp>
        <p:nvSpPr>
          <p:cNvPr id="69680" name="TextBox 177"/>
          <p:cNvSpPr txBox="1">
            <a:spLocks noChangeArrowheads="1"/>
          </p:cNvSpPr>
          <p:nvPr/>
        </p:nvSpPr>
        <p:spPr bwMode="auto">
          <a:xfrm>
            <a:off x="4387850" y="2596807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N10,500 </a:t>
            </a:r>
          </a:p>
        </p:txBody>
      </p:sp>
      <p:sp>
        <p:nvSpPr>
          <p:cNvPr id="69681" name="TextBox 178"/>
          <p:cNvSpPr txBox="1">
            <a:spLocks noChangeArrowheads="1"/>
          </p:cNvSpPr>
          <p:nvPr/>
        </p:nvSpPr>
        <p:spPr bwMode="auto">
          <a:xfrm>
            <a:off x="4387850" y="291272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N15,000  </a:t>
            </a:r>
          </a:p>
        </p:txBody>
      </p:sp>
      <p:sp>
        <p:nvSpPr>
          <p:cNvPr id="69682" name="TextBox 179"/>
          <p:cNvSpPr txBox="1">
            <a:spLocks noChangeArrowheads="1"/>
          </p:cNvSpPr>
          <p:nvPr/>
        </p:nvSpPr>
        <p:spPr bwMode="auto">
          <a:xfrm>
            <a:off x="4387850" y="32492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 smtClean="0">
                <a:latin typeface="Calibri" pitchFamily="34" charset="0"/>
              </a:rPr>
              <a:t>N10,000  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69683" name="TextBox 180"/>
          <p:cNvSpPr txBox="1">
            <a:spLocks noChangeArrowheads="1"/>
          </p:cNvSpPr>
          <p:nvPr/>
        </p:nvSpPr>
        <p:spPr bwMode="auto">
          <a:xfrm>
            <a:off x="4387850" y="3600107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N16,000</a:t>
            </a:r>
          </a:p>
        </p:txBody>
      </p:sp>
      <p:sp>
        <p:nvSpPr>
          <p:cNvPr id="69684" name="TextBox 181"/>
          <p:cNvSpPr txBox="1">
            <a:spLocks noChangeArrowheads="1"/>
          </p:cNvSpPr>
          <p:nvPr/>
        </p:nvSpPr>
        <p:spPr bwMode="auto">
          <a:xfrm>
            <a:off x="4387850" y="3957295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N28,000  </a:t>
            </a:r>
          </a:p>
        </p:txBody>
      </p:sp>
      <p:sp>
        <p:nvSpPr>
          <p:cNvPr id="69685" name="TextBox 182"/>
          <p:cNvSpPr txBox="1">
            <a:spLocks noChangeArrowheads="1"/>
          </p:cNvSpPr>
          <p:nvPr/>
        </p:nvSpPr>
        <p:spPr bwMode="auto">
          <a:xfrm>
            <a:off x="4387850" y="42906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N2,700  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69686" name="TextBox 183"/>
          <p:cNvSpPr txBox="1">
            <a:spLocks noChangeArrowheads="1"/>
          </p:cNvSpPr>
          <p:nvPr/>
        </p:nvSpPr>
        <p:spPr bwMode="auto">
          <a:xfrm>
            <a:off x="4387850" y="1876082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N650 </a:t>
            </a:r>
          </a:p>
        </p:txBody>
      </p:sp>
      <p:sp>
        <p:nvSpPr>
          <p:cNvPr id="69687" name="TextBox 184"/>
          <p:cNvSpPr txBox="1">
            <a:spLocks noChangeArrowheads="1"/>
          </p:cNvSpPr>
          <p:nvPr/>
        </p:nvSpPr>
        <p:spPr bwMode="auto">
          <a:xfrm>
            <a:off x="4387850" y="22586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N8,000   </a:t>
            </a:r>
          </a:p>
        </p:txBody>
      </p:sp>
      <p:sp>
        <p:nvSpPr>
          <p:cNvPr id="69688" name="TextBox 185"/>
          <p:cNvSpPr txBox="1">
            <a:spLocks noChangeArrowheads="1"/>
          </p:cNvSpPr>
          <p:nvPr/>
        </p:nvSpPr>
        <p:spPr bwMode="auto">
          <a:xfrm>
            <a:off x="5719763" y="15474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  </a:t>
            </a:r>
          </a:p>
        </p:txBody>
      </p:sp>
      <p:sp>
        <p:nvSpPr>
          <p:cNvPr id="69689" name="TextBox 189"/>
          <p:cNvSpPr txBox="1">
            <a:spLocks noChangeArrowheads="1"/>
          </p:cNvSpPr>
          <p:nvPr/>
        </p:nvSpPr>
        <p:spPr bwMode="auto">
          <a:xfrm>
            <a:off x="5719763" y="3620745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latin typeface="Calibri" pitchFamily="34" charset="0"/>
              </a:rPr>
              <a:t>  </a:t>
            </a:r>
          </a:p>
        </p:txBody>
      </p:sp>
      <p:sp>
        <p:nvSpPr>
          <p:cNvPr id="69690" name="TextBox 194"/>
          <p:cNvSpPr txBox="1">
            <a:spLocks noChangeArrowheads="1"/>
          </p:cNvSpPr>
          <p:nvPr/>
        </p:nvSpPr>
        <p:spPr bwMode="auto">
          <a:xfrm>
            <a:off x="6911975" y="1537945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N1,800  </a:t>
            </a:r>
          </a:p>
        </p:txBody>
      </p:sp>
      <p:sp>
        <p:nvSpPr>
          <p:cNvPr id="69691" name="TextBox 195"/>
          <p:cNvSpPr txBox="1">
            <a:spLocks noChangeArrowheads="1"/>
          </p:cNvSpPr>
          <p:nvPr/>
        </p:nvSpPr>
        <p:spPr bwMode="auto">
          <a:xfrm>
            <a:off x="6911975" y="2596807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N8,000  </a:t>
            </a:r>
          </a:p>
        </p:txBody>
      </p:sp>
      <p:sp>
        <p:nvSpPr>
          <p:cNvPr id="69692" name="TextBox 196"/>
          <p:cNvSpPr txBox="1">
            <a:spLocks noChangeArrowheads="1"/>
          </p:cNvSpPr>
          <p:nvPr/>
        </p:nvSpPr>
        <p:spPr bwMode="auto">
          <a:xfrm>
            <a:off x="6911975" y="291272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N13,500  </a:t>
            </a:r>
          </a:p>
        </p:txBody>
      </p:sp>
      <p:sp>
        <p:nvSpPr>
          <p:cNvPr id="69693" name="TextBox 197"/>
          <p:cNvSpPr txBox="1">
            <a:spLocks noChangeArrowheads="1"/>
          </p:cNvSpPr>
          <p:nvPr/>
        </p:nvSpPr>
        <p:spPr bwMode="auto">
          <a:xfrm>
            <a:off x="6911975" y="32492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N8,500  </a:t>
            </a:r>
          </a:p>
        </p:txBody>
      </p:sp>
      <p:sp>
        <p:nvSpPr>
          <p:cNvPr id="69694" name="TextBox 198"/>
          <p:cNvSpPr txBox="1">
            <a:spLocks noChangeArrowheads="1"/>
          </p:cNvSpPr>
          <p:nvPr/>
        </p:nvSpPr>
        <p:spPr bwMode="auto">
          <a:xfrm>
            <a:off x="6924675" y="361122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N8,000  </a:t>
            </a:r>
          </a:p>
        </p:txBody>
      </p:sp>
      <p:sp>
        <p:nvSpPr>
          <p:cNvPr id="69695" name="TextBox 199"/>
          <p:cNvSpPr txBox="1">
            <a:spLocks noChangeArrowheads="1"/>
          </p:cNvSpPr>
          <p:nvPr/>
        </p:nvSpPr>
        <p:spPr bwMode="auto">
          <a:xfrm>
            <a:off x="6911975" y="3957295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N12,000  </a:t>
            </a:r>
          </a:p>
        </p:txBody>
      </p:sp>
      <p:sp>
        <p:nvSpPr>
          <p:cNvPr id="69696" name="TextBox 200"/>
          <p:cNvSpPr txBox="1">
            <a:spLocks noChangeArrowheads="1"/>
          </p:cNvSpPr>
          <p:nvPr/>
        </p:nvSpPr>
        <p:spPr bwMode="auto">
          <a:xfrm>
            <a:off x="6911975" y="42906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N1,400  </a:t>
            </a:r>
          </a:p>
        </p:txBody>
      </p:sp>
      <p:sp>
        <p:nvSpPr>
          <p:cNvPr id="69697" name="TextBox 201"/>
          <p:cNvSpPr txBox="1">
            <a:spLocks noChangeArrowheads="1"/>
          </p:cNvSpPr>
          <p:nvPr/>
        </p:nvSpPr>
        <p:spPr bwMode="auto">
          <a:xfrm>
            <a:off x="6911974" y="1876082"/>
            <a:ext cx="2232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N650</a:t>
            </a:r>
          </a:p>
        </p:txBody>
      </p:sp>
      <p:sp>
        <p:nvSpPr>
          <p:cNvPr id="69698" name="TextBox 202"/>
          <p:cNvSpPr txBox="1">
            <a:spLocks noChangeArrowheads="1"/>
          </p:cNvSpPr>
          <p:nvPr/>
        </p:nvSpPr>
        <p:spPr bwMode="auto">
          <a:xfrm>
            <a:off x="6911975" y="22586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N8,000  </a:t>
            </a:r>
          </a:p>
        </p:txBody>
      </p:sp>
      <p:sp>
        <p:nvSpPr>
          <p:cNvPr id="69699" name="TextBox 203"/>
          <p:cNvSpPr txBox="1">
            <a:spLocks noChangeArrowheads="1"/>
          </p:cNvSpPr>
          <p:nvPr/>
        </p:nvSpPr>
        <p:spPr bwMode="auto">
          <a:xfrm>
            <a:off x="7959725" y="1531595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N3,500  </a:t>
            </a:r>
          </a:p>
        </p:txBody>
      </p:sp>
      <p:sp>
        <p:nvSpPr>
          <p:cNvPr id="69700" name="TextBox 204"/>
          <p:cNvSpPr txBox="1">
            <a:spLocks noChangeArrowheads="1"/>
          </p:cNvSpPr>
          <p:nvPr/>
        </p:nvSpPr>
        <p:spPr bwMode="auto">
          <a:xfrm>
            <a:off x="7959725" y="2592045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N16,000  </a:t>
            </a:r>
          </a:p>
        </p:txBody>
      </p:sp>
      <p:sp>
        <p:nvSpPr>
          <p:cNvPr id="69701" name="TextBox 205"/>
          <p:cNvSpPr txBox="1">
            <a:spLocks noChangeArrowheads="1"/>
          </p:cNvSpPr>
          <p:nvPr/>
        </p:nvSpPr>
        <p:spPr bwMode="auto">
          <a:xfrm>
            <a:off x="7959725" y="29063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N22,000  </a:t>
            </a:r>
          </a:p>
        </p:txBody>
      </p:sp>
      <p:sp>
        <p:nvSpPr>
          <p:cNvPr id="69702" name="TextBox 206"/>
          <p:cNvSpPr txBox="1">
            <a:spLocks noChangeArrowheads="1"/>
          </p:cNvSpPr>
          <p:nvPr/>
        </p:nvSpPr>
        <p:spPr bwMode="auto">
          <a:xfrm>
            <a:off x="7959725" y="324292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N11,000  </a:t>
            </a:r>
          </a:p>
        </p:txBody>
      </p:sp>
      <p:sp>
        <p:nvSpPr>
          <p:cNvPr id="69703" name="TextBox 207"/>
          <p:cNvSpPr txBox="1">
            <a:spLocks noChangeArrowheads="1"/>
          </p:cNvSpPr>
          <p:nvPr/>
        </p:nvSpPr>
        <p:spPr bwMode="auto">
          <a:xfrm>
            <a:off x="7959725" y="3606457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N20,000  </a:t>
            </a:r>
          </a:p>
        </p:txBody>
      </p:sp>
      <p:sp>
        <p:nvSpPr>
          <p:cNvPr id="69704" name="TextBox 208"/>
          <p:cNvSpPr txBox="1">
            <a:spLocks noChangeArrowheads="1"/>
          </p:cNvSpPr>
          <p:nvPr/>
        </p:nvSpPr>
        <p:spPr bwMode="auto">
          <a:xfrm>
            <a:off x="7959725" y="3952532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N34,000  </a:t>
            </a:r>
          </a:p>
        </p:txBody>
      </p:sp>
      <p:sp>
        <p:nvSpPr>
          <p:cNvPr id="69705" name="TextBox 209"/>
          <p:cNvSpPr txBox="1">
            <a:spLocks noChangeArrowheads="1"/>
          </p:cNvSpPr>
          <p:nvPr/>
        </p:nvSpPr>
        <p:spPr bwMode="auto">
          <a:xfrm>
            <a:off x="7959725" y="4285907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N2,700  </a:t>
            </a:r>
          </a:p>
        </p:txBody>
      </p:sp>
      <p:sp>
        <p:nvSpPr>
          <p:cNvPr id="69706" name="TextBox 210"/>
          <p:cNvSpPr txBox="1">
            <a:spLocks noChangeArrowheads="1"/>
          </p:cNvSpPr>
          <p:nvPr/>
        </p:nvSpPr>
        <p:spPr bwMode="auto">
          <a:xfrm>
            <a:off x="7959725" y="187132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N900  </a:t>
            </a:r>
          </a:p>
        </p:txBody>
      </p:sp>
      <p:sp>
        <p:nvSpPr>
          <p:cNvPr id="69707" name="TextBox 211"/>
          <p:cNvSpPr txBox="1">
            <a:spLocks noChangeArrowheads="1"/>
          </p:cNvSpPr>
          <p:nvPr/>
        </p:nvSpPr>
        <p:spPr bwMode="auto">
          <a:xfrm>
            <a:off x="7959725" y="225232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N28,000  </a:t>
            </a:r>
          </a:p>
        </p:txBody>
      </p:sp>
      <p:sp>
        <p:nvSpPr>
          <p:cNvPr id="69708" name="TextBox 212"/>
          <p:cNvSpPr txBox="1">
            <a:spLocks noChangeArrowheads="1"/>
          </p:cNvSpPr>
          <p:nvPr/>
        </p:nvSpPr>
        <p:spPr bwMode="auto">
          <a:xfrm>
            <a:off x="4387850" y="1180757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N13,000   </a:t>
            </a:r>
          </a:p>
        </p:txBody>
      </p:sp>
      <p:sp>
        <p:nvSpPr>
          <p:cNvPr id="69709" name="TextBox 213"/>
          <p:cNvSpPr txBox="1">
            <a:spLocks noChangeArrowheads="1"/>
          </p:cNvSpPr>
          <p:nvPr/>
        </p:nvSpPr>
        <p:spPr bwMode="auto">
          <a:xfrm>
            <a:off x="5681663" y="1196632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  </a:t>
            </a:r>
          </a:p>
        </p:txBody>
      </p:sp>
      <p:sp>
        <p:nvSpPr>
          <p:cNvPr id="69710" name="TextBox 214"/>
          <p:cNvSpPr txBox="1">
            <a:spLocks noChangeArrowheads="1"/>
          </p:cNvSpPr>
          <p:nvPr/>
        </p:nvSpPr>
        <p:spPr bwMode="auto">
          <a:xfrm>
            <a:off x="6911975" y="1180757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N6,000  </a:t>
            </a:r>
          </a:p>
        </p:txBody>
      </p:sp>
      <p:sp>
        <p:nvSpPr>
          <p:cNvPr id="69711" name="TextBox 215"/>
          <p:cNvSpPr txBox="1">
            <a:spLocks noChangeArrowheads="1"/>
          </p:cNvSpPr>
          <p:nvPr/>
        </p:nvSpPr>
        <p:spPr bwMode="auto">
          <a:xfrm>
            <a:off x="7953375" y="1190282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N25,000  </a:t>
            </a:r>
          </a:p>
        </p:txBody>
      </p:sp>
      <p:sp>
        <p:nvSpPr>
          <p:cNvPr id="69712" name="TextBox 216"/>
          <p:cNvSpPr txBox="1">
            <a:spLocks noChangeArrowheads="1"/>
          </p:cNvSpPr>
          <p:nvPr/>
        </p:nvSpPr>
        <p:spPr bwMode="auto">
          <a:xfrm>
            <a:off x="3049588" y="1169645"/>
            <a:ext cx="133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N13,000   </a:t>
            </a:r>
          </a:p>
        </p:txBody>
      </p:sp>
      <p:sp>
        <p:nvSpPr>
          <p:cNvPr id="69713" name="TextBox 219"/>
          <p:cNvSpPr txBox="1">
            <a:spLocks noChangeArrowheads="1"/>
          </p:cNvSpPr>
          <p:nvPr/>
        </p:nvSpPr>
        <p:spPr bwMode="auto">
          <a:xfrm>
            <a:off x="7208838" y="470077"/>
            <a:ext cx="180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Calibri" pitchFamily="34" charset="0"/>
              </a:rPr>
              <a:t>Lagos Price </a:t>
            </a:r>
          </a:p>
        </p:txBody>
      </p:sp>
      <p:sp>
        <p:nvSpPr>
          <p:cNvPr id="69714" name="TextBox 220"/>
          <p:cNvSpPr txBox="1">
            <a:spLocks noChangeArrowheads="1"/>
          </p:cNvSpPr>
          <p:nvPr/>
        </p:nvSpPr>
        <p:spPr bwMode="auto">
          <a:xfrm>
            <a:off x="6818313" y="826745"/>
            <a:ext cx="1131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C00000"/>
                </a:solidFill>
                <a:latin typeface="Calibri" pitchFamily="34" charset="0"/>
              </a:rPr>
              <a:t>1 year Low </a:t>
            </a:r>
          </a:p>
        </p:txBody>
      </p:sp>
      <p:sp>
        <p:nvSpPr>
          <p:cNvPr id="69715" name="TextBox 221"/>
          <p:cNvSpPr txBox="1">
            <a:spLocks noChangeArrowheads="1"/>
          </p:cNvSpPr>
          <p:nvPr/>
        </p:nvSpPr>
        <p:spPr bwMode="auto">
          <a:xfrm>
            <a:off x="7858125" y="833095"/>
            <a:ext cx="1274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C00000"/>
                </a:solidFill>
                <a:latin typeface="Calibri" pitchFamily="34" charset="0"/>
              </a:rPr>
              <a:t>1 year High</a:t>
            </a:r>
          </a:p>
        </p:txBody>
      </p:sp>
      <p:sp>
        <p:nvSpPr>
          <p:cNvPr id="225" name="TextBox 224"/>
          <p:cNvSpPr txBox="1"/>
          <p:nvPr/>
        </p:nvSpPr>
        <p:spPr>
          <a:xfrm rot="16200000">
            <a:off x="-483394" y="1636819"/>
            <a:ext cx="1412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Price Elastic</a:t>
            </a:r>
          </a:p>
        </p:txBody>
      </p:sp>
      <p:sp>
        <p:nvSpPr>
          <p:cNvPr id="69717" name="TextBox 225"/>
          <p:cNvSpPr txBox="1">
            <a:spLocks noChangeArrowheads="1"/>
          </p:cNvSpPr>
          <p:nvPr/>
        </p:nvSpPr>
        <p:spPr bwMode="auto">
          <a:xfrm rot="-5400000">
            <a:off x="-534194" y="3279477"/>
            <a:ext cx="1560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635"/>
                </a:solidFill>
                <a:latin typeface="Calibri" pitchFamily="34" charset="0"/>
              </a:rPr>
              <a:t>Price Inelastic</a:t>
            </a:r>
          </a:p>
        </p:txBody>
      </p:sp>
      <p:sp>
        <p:nvSpPr>
          <p:cNvPr id="69719" name="TextBox 112"/>
          <p:cNvSpPr txBox="1">
            <a:spLocks noChangeArrowheads="1"/>
          </p:cNvSpPr>
          <p:nvPr/>
        </p:nvSpPr>
        <p:spPr bwMode="auto">
          <a:xfrm>
            <a:off x="5737225" y="2258670"/>
            <a:ext cx="88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Calibri" pitchFamily="34" charset="0"/>
              </a:rPr>
              <a:t>  </a:t>
            </a:r>
          </a:p>
        </p:txBody>
      </p:sp>
      <p:pic>
        <p:nvPicPr>
          <p:cNvPr id="18434" name="Picture 2" descr="https://static1.squarespace.com/static/500af2aac4aa3053c4fc5ae1/t/507ffeb3c4aaf4f857cf8c39/1350565556426/yam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41969" y="1921460"/>
            <a:ext cx="395583" cy="242888"/>
          </a:xfrm>
          <a:prstGeom prst="rect">
            <a:avLst/>
          </a:prstGeom>
          <a:noFill/>
        </p:spPr>
      </p:pic>
      <p:sp>
        <p:nvSpPr>
          <p:cNvPr id="112" name="Left-Right Arrow 111"/>
          <p:cNvSpPr/>
          <p:nvPr/>
        </p:nvSpPr>
        <p:spPr>
          <a:xfrm>
            <a:off x="5953379" y="3705856"/>
            <a:ext cx="352425" cy="144463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</p:txBody>
      </p:sp>
      <p:sp>
        <p:nvSpPr>
          <p:cNvPr id="113" name="Left-Right Arrow 112"/>
          <p:cNvSpPr/>
          <p:nvPr/>
        </p:nvSpPr>
        <p:spPr>
          <a:xfrm>
            <a:off x="5975008" y="2945093"/>
            <a:ext cx="352425" cy="14287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62" y="1942129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00" y="2243391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67" y="2615546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25" y="4350970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39" y="3982597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4" y="1560556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99" y="1235506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Down Arrow 108"/>
          <p:cNvSpPr/>
          <p:nvPr/>
        </p:nvSpPr>
        <p:spPr>
          <a:xfrm>
            <a:off x="5975008" y="3249270"/>
            <a:ext cx="330796" cy="270649"/>
          </a:xfrm>
          <a:prstGeom prst="downArrow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84150"/>
            <a:ext cx="8675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300" dirty="0">
                <a:solidFill>
                  <a:schemeClr val="bg2">
                    <a:lumMod val="50000"/>
                  </a:schemeClr>
                </a:solidFill>
              </a:rPr>
              <a:t>Consumer Goods – Current Price Lagos </a:t>
            </a:r>
            <a:endParaRPr lang="en-US" sz="2000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659" name="TextBox 11"/>
          <p:cNvSpPr txBox="1">
            <a:spLocks noChangeArrowheads="1"/>
          </p:cNvSpPr>
          <p:nvPr/>
        </p:nvSpPr>
        <p:spPr bwMode="auto">
          <a:xfrm>
            <a:off x="3570288" y="693738"/>
            <a:ext cx="1747837" cy="339725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1C2E86"/>
                </a:solidFill>
                <a:latin typeface="Calibri" pitchFamily="34" charset="0"/>
              </a:rPr>
              <a:t>Street price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35100" y="1230313"/>
            <a:ext cx="7107238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29000" y="649288"/>
            <a:ext cx="42864" cy="288290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35100" y="1708150"/>
            <a:ext cx="7096125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98588" y="2171700"/>
            <a:ext cx="7183437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03350" y="2600325"/>
            <a:ext cx="7138988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28750" y="3051175"/>
            <a:ext cx="7138988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7" name="TextBox 20"/>
          <p:cNvSpPr txBox="1">
            <a:spLocks noChangeArrowheads="1"/>
          </p:cNvSpPr>
          <p:nvPr/>
        </p:nvSpPr>
        <p:spPr bwMode="auto">
          <a:xfrm>
            <a:off x="3570288" y="1295400"/>
            <a:ext cx="1747837" cy="369888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N100 </a:t>
            </a:r>
          </a:p>
        </p:txBody>
      </p:sp>
      <p:sp>
        <p:nvSpPr>
          <p:cNvPr id="70668" name="TextBox 22"/>
          <p:cNvSpPr txBox="1">
            <a:spLocks noChangeArrowheads="1"/>
          </p:cNvSpPr>
          <p:nvPr/>
        </p:nvSpPr>
        <p:spPr bwMode="auto">
          <a:xfrm>
            <a:off x="3570288" y="1738313"/>
            <a:ext cx="1747837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N250</a:t>
            </a:r>
          </a:p>
        </p:txBody>
      </p:sp>
      <p:sp>
        <p:nvSpPr>
          <p:cNvPr id="70669" name="TextBox 24"/>
          <p:cNvSpPr txBox="1">
            <a:spLocks noChangeArrowheads="1"/>
          </p:cNvSpPr>
          <p:nvPr/>
        </p:nvSpPr>
        <p:spPr bwMode="auto">
          <a:xfrm>
            <a:off x="3570288" y="2198688"/>
            <a:ext cx="1747837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N350</a:t>
            </a:r>
          </a:p>
        </p:txBody>
      </p:sp>
      <p:sp>
        <p:nvSpPr>
          <p:cNvPr id="70670" name="TextBox 26"/>
          <p:cNvSpPr txBox="1">
            <a:spLocks noChangeArrowheads="1"/>
          </p:cNvSpPr>
          <p:nvPr/>
        </p:nvSpPr>
        <p:spPr bwMode="auto">
          <a:xfrm>
            <a:off x="3570288" y="2640013"/>
            <a:ext cx="1747837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70672" name="TextBox 34"/>
          <p:cNvSpPr txBox="1">
            <a:spLocks noChangeArrowheads="1"/>
          </p:cNvSpPr>
          <p:nvPr/>
        </p:nvSpPr>
        <p:spPr bwMode="auto">
          <a:xfrm>
            <a:off x="1504950" y="695325"/>
            <a:ext cx="1747838" cy="40005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1C2E86"/>
                </a:solidFill>
                <a:latin typeface="Calibri" pitchFamily="34" charset="0"/>
              </a:rPr>
              <a:t>GOODS </a:t>
            </a:r>
          </a:p>
        </p:txBody>
      </p:sp>
      <p:sp>
        <p:nvSpPr>
          <p:cNvPr id="70673" name="TextBox 35"/>
          <p:cNvSpPr txBox="1">
            <a:spLocks noChangeArrowheads="1"/>
          </p:cNvSpPr>
          <p:nvPr/>
        </p:nvSpPr>
        <p:spPr bwMode="auto">
          <a:xfrm>
            <a:off x="1504950" y="2201863"/>
            <a:ext cx="17478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>
                <a:solidFill>
                  <a:srgbClr val="1C2E86"/>
                </a:solidFill>
                <a:latin typeface="Calibri" pitchFamily="34" charset="0"/>
              </a:rPr>
              <a:t>Bread Loaf </a:t>
            </a:r>
          </a:p>
        </p:txBody>
      </p:sp>
      <p:sp>
        <p:nvSpPr>
          <p:cNvPr id="70674" name="TextBox 36"/>
          <p:cNvSpPr txBox="1">
            <a:spLocks noChangeArrowheads="1"/>
          </p:cNvSpPr>
          <p:nvPr/>
        </p:nvSpPr>
        <p:spPr bwMode="auto">
          <a:xfrm>
            <a:off x="1504950" y="1292225"/>
            <a:ext cx="17478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dirty="0">
                <a:solidFill>
                  <a:srgbClr val="1C2E86"/>
                </a:solidFill>
                <a:latin typeface="Calibri" pitchFamily="34" charset="0"/>
              </a:rPr>
              <a:t>Pepsi (50cl)</a:t>
            </a:r>
          </a:p>
        </p:txBody>
      </p:sp>
      <p:sp>
        <p:nvSpPr>
          <p:cNvPr id="70675" name="TextBox 37"/>
          <p:cNvSpPr txBox="1">
            <a:spLocks noChangeArrowheads="1"/>
          </p:cNvSpPr>
          <p:nvPr/>
        </p:nvSpPr>
        <p:spPr bwMode="auto">
          <a:xfrm>
            <a:off x="1504950" y="1728788"/>
            <a:ext cx="17478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dirty="0">
                <a:solidFill>
                  <a:srgbClr val="1C2E86"/>
                </a:solidFill>
                <a:latin typeface="Calibri" pitchFamily="34" charset="0"/>
              </a:rPr>
              <a:t>Beer (60cl)</a:t>
            </a:r>
          </a:p>
        </p:txBody>
      </p:sp>
      <p:sp>
        <p:nvSpPr>
          <p:cNvPr id="70677" name="TextBox 39"/>
          <p:cNvSpPr txBox="1">
            <a:spLocks noChangeArrowheads="1"/>
          </p:cNvSpPr>
          <p:nvPr/>
        </p:nvSpPr>
        <p:spPr bwMode="auto">
          <a:xfrm>
            <a:off x="1504950" y="2654112"/>
            <a:ext cx="2079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dirty="0" err="1">
                <a:solidFill>
                  <a:srgbClr val="1C2E86"/>
                </a:solidFill>
                <a:latin typeface="Calibri" pitchFamily="34" charset="0"/>
              </a:rPr>
              <a:t>Indomie</a:t>
            </a:r>
            <a:r>
              <a:rPr lang="en-GB" sz="1700" dirty="0">
                <a:solidFill>
                  <a:srgbClr val="1C2E86"/>
                </a:solidFill>
                <a:latin typeface="Calibri" pitchFamily="34" charset="0"/>
              </a:rPr>
              <a:t> (1 carton) </a:t>
            </a:r>
          </a:p>
        </p:txBody>
      </p:sp>
      <p:sp>
        <p:nvSpPr>
          <p:cNvPr id="70678" name="TextBox 46"/>
          <p:cNvSpPr txBox="1">
            <a:spLocks noChangeArrowheads="1"/>
          </p:cNvSpPr>
          <p:nvPr/>
        </p:nvSpPr>
        <p:spPr bwMode="auto">
          <a:xfrm>
            <a:off x="5521325" y="693738"/>
            <a:ext cx="1747838" cy="339725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1C2E86"/>
                </a:solidFill>
                <a:latin typeface="Calibri" pitchFamily="34" charset="0"/>
              </a:rPr>
              <a:t>Supermarket price </a:t>
            </a:r>
          </a:p>
        </p:txBody>
      </p:sp>
      <p:sp>
        <p:nvSpPr>
          <p:cNvPr id="70679" name="TextBox 47"/>
          <p:cNvSpPr txBox="1">
            <a:spLocks noChangeArrowheads="1"/>
          </p:cNvSpPr>
          <p:nvPr/>
        </p:nvSpPr>
        <p:spPr bwMode="auto">
          <a:xfrm>
            <a:off x="5521325" y="1284288"/>
            <a:ext cx="1747838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N90 </a:t>
            </a:r>
          </a:p>
        </p:txBody>
      </p:sp>
      <p:sp>
        <p:nvSpPr>
          <p:cNvPr id="70680" name="TextBox 48"/>
          <p:cNvSpPr txBox="1">
            <a:spLocks noChangeArrowheads="1"/>
          </p:cNvSpPr>
          <p:nvPr/>
        </p:nvSpPr>
        <p:spPr bwMode="auto">
          <a:xfrm>
            <a:off x="5521325" y="1738313"/>
            <a:ext cx="1747838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N280</a:t>
            </a:r>
          </a:p>
        </p:txBody>
      </p:sp>
      <p:sp>
        <p:nvSpPr>
          <p:cNvPr id="70681" name="TextBox 49"/>
          <p:cNvSpPr txBox="1">
            <a:spLocks noChangeArrowheads="1"/>
          </p:cNvSpPr>
          <p:nvPr/>
        </p:nvSpPr>
        <p:spPr bwMode="auto">
          <a:xfrm>
            <a:off x="5521325" y="2198688"/>
            <a:ext cx="1747838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N400</a:t>
            </a:r>
          </a:p>
        </p:txBody>
      </p:sp>
      <p:sp>
        <p:nvSpPr>
          <p:cNvPr id="70682" name="TextBox 50"/>
          <p:cNvSpPr txBox="1">
            <a:spLocks noChangeArrowheads="1"/>
          </p:cNvSpPr>
          <p:nvPr/>
        </p:nvSpPr>
        <p:spPr bwMode="auto">
          <a:xfrm>
            <a:off x="5521325" y="2640013"/>
            <a:ext cx="1747838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70683" name="TextBox 51"/>
          <p:cNvSpPr txBox="1">
            <a:spLocks noChangeArrowheads="1"/>
          </p:cNvSpPr>
          <p:nvPr/>
        </p:nvSpPr>
        <p:spPr bwMode="auto">
          <a:xfrm>
            <a:off x="5521325" y="2654112"/>
            <a:ext cx="1747838" cy="369888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N2,100</a:t>
            </a:r>
          </a:p>
        </p:txBody>
      </p:sp>
      <p:sp>
        <p:nvSpPr>
          <p:cNvPr id="70684" name="TextBox 33"/>
          <p:cNvSpPr txBox="1">
            <a:spLocks noChangeArrowheads="1"/>
          </p:cNvSpPr>
          <p:nvPr/>
        </p:nvSpPr>
        <p:spPr bwMode="auto">
          <a:xfrm>
            <a:off x="7304088" y="693738"/>
            <a:ext cx="1574800" cy="339725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1C2E86"/>
                </a:solidFill>
                <a:latin typeface="Calibri" pitchFamily="34" charset="0"/>
              </a:rPr>
              <a:t>% difference</a:t>
            </a:r>
          </a:p>
        </p:txBody>
      </p:sp>
      <p:sp>
        <p:nvSpPr>
          <p:cNvPr id="70685" name="TextBox 41"/>
          <p:cNvSpPr txBox="1">
            <a:spLocks noChangeArrowheads="1"/>
          </p:cNvSpPr>
          <p:nvPr/>
        </p:nvSpPr>
        <p:spPr bwMode="auto">
          <a:xfrm>
            <a:off x="7666038" y="1284288"/>
            <a:ext cx="707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-10% </a:t>
            </a:r>
          </a:p>
        </p:txBody>
      </p:sp>
      <p:sp>
        <p:nvSpPr>
          <p:cNvPr id="70686" name="TextBox 42"/>
          <p:cNvSpPr txBox="1">
            <a:spLocks noChangeArrowheads="1"/>
          </p:cNvSpPr>
          <p:nvPr/>
        </p:nvSpPr>
        <p:spPr bwMode="auto">
          <a:xfrm>
            <a:off x="7649252" y="2654668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-15.5% </a:t>
            </a:r>
          </a:p>
        </p:txBody>
      </p:sp>
      <p:sp>
        <p:nvSpPr>
          <p:cNvPr id="70688" name="TextBox 53"/>
          <p:cNvSpPr txBox="1">
            <a:spLocks noChangeArrowheads="1"/>
          </p:cNvSpPr>
          <p:nvPr/>
        </p:nvSpPr>
        <p:spPr bwMode="auto">
          <a:xfrm>
            <a:off x="7666038" y="22098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-12.5% </a:t>
            </a:r>
          </a:p>
        </p:txBody>
      </p:sp>
      <p:sp>
        <p:nvSpPr>
          <p:cNvPr id="70689" name="TextBox 54"/>
          <p:cNvSpPr txBox="1">
            <a:spLocks noChangeArrowheads="1"/>
          </p:cNvSpPr>
          <p:nvPr/>
        </p:nvSpPr>
        <p:spPr bwMode="auto">
          <a:xfrm>
            <a:off x="7666038" y="1738313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-10.71%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89471" y="3760114"/>
            <a:ext cx="7343896" cy="87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17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Domestic prices remain flat</a:t>
            </a:r>
          </a:p>
          <a:p>
            <a:pPr defTabSz="45717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7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450975" y="3532188"/>
            <a:ext cx="7138988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92" name="Rectangle 45"/>
          <p:cNvSpPr>
            <a:spLocks noChangeArrowheads="1"/>
          </p:cNvSpPr>
          <p:nvPr/>
        </p:nvSpPr>
        <p:spPr bwMode="auto">
          <a:xfrm>
            <a:off x="1504950" y="3143671"/>
            <a:ext cx="140288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700" dirty="0">
                <a:solidFill>
                  <a:srgbClr val="1C2E86"/>
                </a:solidFill>
                <a:latin typeface="Calibri" pitchFamily="34" charset="0"/>
              </a:rPr>
              <a:t>Gala (big size)</a:t>
            </a:r>
          </a:p>
        </p:txBody>
      </p:sp>
      <p:sp>
        <p:nvSpPr>
          <p:cNvPr id="70693" name="TextBox 52"/>
          <p:cNvSpPr txBox="1">
            <a:spLocks noChangeArrowheads="1"/>
          </p:cNvSpPr>
          <p:nvPr/>
        </p:nvSpPr>
        <p:spPr bwMode="auto">
          <a:xfrm>
            <a:off x="3584575" y="3129384"/>
            <a:ext cx="1749425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N100</a:t>
            </a:r>
          </a:p>
        </p:txBody>
      </p:sp>
      <p:sp>
        <p:nvSpPr>
          <p:cNvPr id="70694" name="TextBox 55"/>
          <p:cNvSpPr txBox="1">
            <a:spLocks noChangeArrowheads="1"/>
          </p:cNvSpPr>
          <p:nvPr/>
        </p:nvSpPr>
        <p:spPr bwMode="auto">
          <a:xfrm>
            <a:off x="5522913" y="3129384"/>
            <a:ext cx="1749425" cy="368300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N100</a:t>
            </a:r>
          </a:p>
        </p:txBody>
      </p:sp>
      <p:sp>
        <p:nvSpPr>
          <p:cNvPr id="70695" name="TextBox 56"/>
          <p:cNvSpPr txBox="1">
            <a:spLocks noChangeArrowheads="1"/>
          </p:cNvSpPr>
          <p:nvPr/>
        </p:nvSpPr>
        <p:spPr bwMode="auto">
          <a:xfrm>
            <a:off x="7683756" y="3126419"/>
            <a:ext cx="52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0%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62546" y="2628385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N1,900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251"/>
            <a:ext cx="867568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300" dirty="0">
                <a:solidFill>
                  <a:schemeClr val="bg2">
                    <a:lumMod val="50000"/>
                  </a:schemeClr>
                </a:solidFill>
              </a:rPr>
              <a:t>Stock market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811" y="796219"/>
            <a:ext cx="8928389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17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9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+mn-cs"/>
            </a:endParaRPr>
          </a:p>
          <a:p>
            <a:pPr defTabSz="45717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9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1100077"/>
              </p:ext>
            </p:extLst>
          </p:nvPr>
        </p:nvGraphicFramePr>
        <p:xfrm>
          <a:off x="1015822" y="1785668"/>
          <a:ext cx="7071274" cy="30449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38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5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6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161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Share</a:t>
                      </a:r>
                      <a:r>
                        <a:rPr lang="en-US" sz="1600" baseline="0" dirty="0"/>
                        <a:t> Prices</a:t>
                      </a:r>
                    </a:p>
                    <a:p>
                      <a:pPr algn="ctr"/>
                      <a:r>
                        <a:rPr lang="en-US" sz="1600" baseline="0" dirty="0"/>
                        <a:t> (</a:t>
                      </a:r>
                      <a:r>
                        <a:rPr lang="en-US" sz="1600" strike="dblStrike" baseline="0" dirty="0"/>
                        <a:t>N</a:t>
                      </a:r>
                      <a:r>
                        <a:rPr lang="en-US" sz="1600" baseline="0" dirty="0"/>
                        <a:t>)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Daily % Change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Gill Sans MT" pitchFamily="34" charset="0"/>
                        </a:rPr>
                        <a:t>20 Nov -21 </a:t>
                      </a:r>
                      <a:r>
                        <a:rPr lang="en-US" sz="1600" baseline="0" dirty="0">
                          <a:latin typeface="Gill Sans MT" pitchFamily="34" charset="0"/>
                        </a:rPr>
                        <a:t>Nov</a:t>
                      </a:r>
                      <a:endParaRPr lang="en-US" sz="1600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YTD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>
                          <a:latin typeface="Gill Sans MT" pitchFamily="34" charset="0"/>
                        </a:rPr>
                        <a:t> (%)</a:t>
                      </a:r>
                      <a:endParaRPr lang="en-US" sz="1600" baseline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69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Nestle</a:t>
                      </a:r>
                      <a:endParaRPr lang="en-US" sz="1500" b="1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1,255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smtClean="0"/>
                        <a:t>0.4          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69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Honeywell</a:t>
                      </a:r>
                      <a:endParaRPr lang="en-US" sz="1500" b="1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1.93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05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Flourmill</a:t>
                      </a:r>
                      <a:endParaRPr lang="en-US" sz="1500" b="1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34.89</a:t>
                      </a:r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69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Cadbury</a:t>
                      </a:r>
                      <a:endParaRPr lang="en-US" sz="1500" b="1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11.20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NB</a:t>
                      </a:r>
                      <a:endParaRPr lang="en-US" sz="1500" b="1" dirty="0">
                        <a:latin typeface="Gill Sans M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138.50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0.11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708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Dangote Sugar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14.95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708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Unilever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37.00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3.00</a:t>
                      </a:r>
                      <a:endParaRPr lang="en-GB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11.00</a:t>
                      </a:r>
                      <a:endParaRPr lang="en-US" dirty="0"/>
                    </a:p>
                    <a:p>
                      <a:pPr algn="ctr"/>
                      <a:endParaRPr lang="en-GB" dirty="0"/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Down Arrow 27"/>
          <p:cNvSpPr/>
          <p:nvPr/>
        </p:nvSpPr>
        <p:spPr>
          <a:xfrm>
            <a:off x="6578084" y="3054717"/>
            <a:ext cx="207402" cy="199932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6562604" y="2418296"/>
            <a:ext cx="207402" cy="199932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572029" y="3719713"/>
            <a:ext cx="207402" cy="199932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585689" y="4044267"/>
            <a:ext cx="207402" cy="199932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572029" y="2732531"/>
            <a:ext cx="207402" cy="199932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09" y="603264"/>
            <a:ext cx="859818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7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+mn-cs"/>
              </a:rPr>
              <a:t> </a:t>
            </a:r>
            <a:r>
              <a:rPr lang="en-GB" altLang="en-US" sz="17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NSE ASI       </a:t>
            </a:r>
            <a:r>
              <a:rPr lang="en-GB" altLang="en-US" sz="17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0.74% </a:t>
            </a:r>
            <a:r>
              <a:rPr lang="en-GB" altLang="en-US" sz="17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 </a:t>
            </a:r>
            <a:r>
              <a:rPr lang="en-GB" altLang="en-US" sz="17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36,792.6pts</a:t>
            </a:r>
            <a:endParaRPr lang="en-GB" altLang="en-US" sz="17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defTabSz="6418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17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Consumer goods sub index       </a:t>
            </a:r>
            <a:r>
              <a:rPr lang="en-GB" altLang="en-US" sz="17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0.52% </a:t>
            </a:r>
            <a:r>
              <a:rPr lang="en-GB" altLang="en-US" sz="17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 </a:t>
            </a:r>
            <a:r>
              <a:rPr lang="en-GB" altLang="en-US" sz="17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894.38 </a:t>
            </a:r>
            <a:r>
              <a:rPr lang="en-GB" altLang="en-US" sz="17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pts 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6588358" y="4373231"/>
            <a:ext cx="207402" cy="199932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3" name="Down Arrow 42"/>
          <p:cNvSpPr/>
          <p:nvPr/>
        </p:nvSpPr>
        <p:spPr>
          <a:xfrm flipV="1">
            <a:off x="6554600" y="3403391"/>
            <a:ext cx="215406" cy="216000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59157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23" y="711512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49" y="3322756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44" y="1068693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77" y="2316222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2618228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94" y="4289445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26" y="2993693"/>
            <a:ext cx="439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919645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1600"/>
            <a:ext cx="867568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300" dirty="0">
                <a:solidFill>
                  <a:schemeClr val="bg2">
                    <a:lumMod val="50000"/>
                  </a:schemeClr>
                </a:solidFill>
              </a:rPr>
              <a:t>Oil Prices</a:t>
            </a:r>
          </a:p>
        </p:txBody>
      </p:sp>
      <p:pic>
        <p:nvPicPr>
          <p:cNvPr id="72707" name="Picture 4" descr="barrel-oil-costs.jpg"/>
          <p:cNvPicPr>
            <a:picLocks noChangeAspect="1"/>
          </p:cNvPicPr>
          <p:nvPr/>
        </p:nvPicPr>
        <p:blipFill>
          <a:blip r:embed="rId3"/>
          <a:srcRect l="18333" t="4025" r="27083" b="8148"/>
          <a:stretch>
            <a:fillRect/>
          </a:stretch>
        </p:blipFill>
        <p:spPr bwMode="auto">
          <a:xfrm>
            <a:off x="0" y="1114425"/>
            <a:ext cx="15938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82899" y="537543"/>
            <a:ext cx="7549987" cy="243912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lIns="68580" tIns="34290" rIns="68580" bIns="34290">
            <a:spAutoFit/>
          </a:bodyPr>
          <a:lstStyle/>
          <a:p>
            <a:pPr marL="342900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z="19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Brent crude       </a:t>
            </a:r>
            <a:r>
              <a:rPr lang="en-GB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0.39% </a:t>
            </a:r>
            <a:r>
              <a:rPr lang="en-GB" altLang="en-US" sz="19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to $</a:t>
            </a:r>
            <a:r>
              <a:rPr lang="en-GB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61.48pb</a:t>
            </a:r>
            <a:endParaRPr lang="en-GB" altLang="en-US" sz="19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marL="342900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On an unexpected jump  in U.S shale output</a:t>
            </a:r>
          </a:p>
          <a:p>
            <a:pPr marL="342900" indent="-342900" defTabSz="6418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900" dirty="0" smtClean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Concerns of global demand also weighed on prices</a:t>
            </a:r>
            <a:r>
              <a:rPr lang="en-GB" sz="2000" dirty="0"/>
              <a:t/>
            </a:r>
            <a:br>
              <a:rPr lang="en-GB" sz="2000" dirty="0"/>
            </a:br>
            <a:endParaRPr lang="en-GB" altLang="en-US" sz="19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34" y="785812"/>
            <a:ext cx="328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dvantage">
  <a:themeElements>
    <a:clrScheme name="Custom 18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669D52"/>
      </a:accent1>
      <a:accent2>
        <a:srgbClr val="8CBD8F"/>
      </a:accent2>
      <a:accent3>
        <a:srgbClr val="A8CDD7"/>
      </a:accent3>
      <a:accent4>
        <a:srgbClr val="42ADD5"/>
      </a:accent4>
      <a:accent5>
        <a:srgbClr val="CEC597"/>
      </a:accent5>
      <a:accent6>
        <a:srgbClr val="D5B71E"/>
      </a:accent6>
      <a:hlink>
        <a:srgbClr val="DB5353"/>
      </a:hlink>
      <a:folHlink>
        <a:srgbClr val="903638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114017</TotalTime>
  <Words>779</Words>
  <Application>Microsoft Office PowerPoint</Application>
  <PresentationFormat>On-screen Show (16:9)</PresentationFormat>
  <Paragraphs>245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1_Advantage</vt:lpstr>
      <vt:lpstr>1_Retrospect</vt:lpstr>
      <vt:lpstr>2_Retrospect</vt:lpstr>
      <vt:lpstr>Slide 1</vt:lpstr>
      <vt:lpstr>Slide 2</vt:lpstr>
      <vt:lpstr>Slide 3</vt:lpstr>
      <vt:lpstr>Slide 4</vt:lpstr>
      <vt:lpstr>Slide 5</vt:lpstr>
      <vt:lpstr>     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Dubem Arah</dc:creator>
  <cp:lastModifiedBy>fdcedocument</cp:lastModifiedBy>
  <cp:revision>11621</cp:revision>
  <cp:lastPrinted>2017-11-14T06:54:18Z</cp:lastPrinted>
  <dcterms:created xsi:type="dcterms:W3CDTF">2013-11-25T09:04:10Z</dcterms:created>
  <dcterms:modified xsi:type="dcterms:W3CDTF">2017-11-21T17:21:01Z</dcterms:modified>
</cp:coreProperties>
</file>