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15"/>
  </p:notesMasterIdLst>
  <p:handoutMasterIdLst>
    <p:handoutMasterId r:id="rId16"/>
  </p:handoutMasterIdLst>
  <p:sldIdLst>
    <p:sldId id="774" r:id="rId2"/>
    <p:sldId id="775" r:id="rId3"/>
    <p:sldId id="776" r:id="rId4"/>
    <p:sldId id="787" r:id="rId5"/>
    <p:sldId id="788" r:id="rId6"/>
    <p:sldId id="789" r:id="rId7"/>
    <p:sldId id="790" r:id="rId8"/>
    <p:sldId id="783" r:id="rId9"/>
    <p:sldId id="763" r:id="rId10"/>
    <p:sldId id="735" r:id="rId11"/>
    <p:sldId id="764" r:id="rId12"/>
    <p:sldId id="746" r:id="rId13"/>
    <p:sldId id="747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milola" initials="D" lastIdx="9" clrIdx="0"/>
  <p:cmAuthor id="1" name="damilola" initials="d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308" autoAdjust="0"/>
  </p:normalViewPr>
  <p:slideViewPr>
    <p:cSldViewPr snapToGrid="0">
      <p:cViewPr varScale="1">
        <p:scale>
          <a:sx n="67" d="100"/>
          <a:sy n="67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496" y="5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741F8-B8DF-4013-9C00-8E7DE39D213C}" type="datetimeFigureOut">
              <a:rPr lang="en-GB" smtClean="0"/>
              <a:pPr/>
              <a:t>11/04/2019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C3696-8A42-425D-B7DC-06BA5B0F09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2536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2E2C9E-1808-4759-8E8C-3C777A1EB65E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5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536CC4-B081-403A-8E01-D1E2174ECD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600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CC4-B081-403A-8E01-D1E2174ECD3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8084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960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717448" y="4490072"/>
            <a:ext cx="5732949" cy="425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14" tIns="47307" rIns="94614" bIns="47307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Shape 619"/>
          <p:cNvSpPr txBox="1">
            <a:spLocks noGrp="1"/>
          </p:cNvSpPr>
          <p:nvPr>
            <p:ph type="sldNum" idx="12"/>
          </p:nvPr>
        </p:nvSpPr>
        <p:spPr>
          <a:xfrm>
            <a:off x="4060030" y="8976849"/>
            <a:ext cx="3104520" cy="47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14" tIns="47307" rIns="94614" bIns="47307" anchor="b" anchorCtr="0">
            <a:noAutofit/>
          </a:bodyPr>
          <a:lstStyle/>
          <a:p>
            <a:pPr defTabSz="465810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GB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defTabSz="465810">
                <a:buClr>
                  <a:srgbClr val="000000"/>
                </a:buClr>
                <a:buSzPts val="1200"/>
                <a:defRPr/>
              </a:pPr>
              <a:t>11</a:t>
            </a:fld>
            <a:endParaRPr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030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64220" fontAlgn="base">
              <a:spcBef>
                <a:spcPct val="0"/>
              </a:spcBef>
              <a:spcAft>
                <a:spcPct val="0"/>
              </a:spcAft>
              <a:defRPr/>
            </a:pPr>
            <a:fld id="{EEE91149-B408-42EC-97C1-77B87951E155}" type="slidenum">
              <a:rPr lang="en-GB">
                <a:solidFill>
                  <a:prstClr val="black"/>
                </a:solidFill>
                <a:latin typeface="Calibri"/>
              </a:rPr>
              <a:pPr defTabSz="46422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973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64220" fontAlgn="base">
              <a:spcBef>
                <a:spcPct val="0"/>
              </a:spcBef>
              <a:spcAft>
                <a:spcPct val="0"/>
              </a:spcAft>
              <a:defRPr/>
            </a:pPr>
            <a:fld id="{64FE222C-DB7C-408A-AEEC-8D603689B3A8}" type="slidenum">
              <a:rPr lang="en-GB">
                <a:solidFill>
                  <a:prstClr val="black"/>
                </a:solidFill>
                <a:latin typeface="Calibri"/>
              </a:rPr>
              <a:pPr defTabSz="46422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21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CC4-B081-403A-8E01-D1E2174ECD3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12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CC4-B081-403A-8E01-D1E2174ECD3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683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CC4-B081-403A-8E01-D1E2174ECD3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985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CC4-B081-403A-8E01-D1E2174ECD3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1255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64220" fontAlgn="base">
              <a:spcBef>
                <a:spcPct val="0"/>
              </a:spcBef>
              <a:spcAft>
                <a:spcPct val="0"/>
              </a:spcAft>
              <a:defRPr/>
            </a:pPr>
            <a:fld id="{C1340638-523A-4E9F-8F08-565AC03F7750}" type="slidenum">
              <a:rPr lang="en-GB">
                <a:solidFill>
                  <a:prstClr val="black"/>
                </a:solidFill>
                <a:latin typeface="Calibri"/>
              </a:rPr>
              <a:pPr defTabSz="46422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5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7388"/>
            <a:ext cx="6092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47106">
              <a:defRPr/>
            </a:pPr>
            <a:fld id="{D114E01E-3D16-4FE2-86EC-BC299E581146}" type="slidenum">
              <a:rPr lang="en-GB">
                <a:solidFill>
                  <a:prstClr val="black"/>
                </a:solidFill>
              </a:rPr>
              <a:pPr defTabSz="447106"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18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11200"/>
            <a:ext cx="6296025" cy="35417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717448" y="4490072"/>
            <a:ext cx="5732949" cy="425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14" tIns="47307" rIns="94614" bIns="47307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Shape 599"/>
          <p:cNvSpPr txBox="1">
            <a:spLocks noGrp="1"/>
          </p:cNvSpPr>
          <p:nvPr>
            <p:ph type="sldNum" idx="12"/>
          </p:nvPr>
        </p:nvSpPr>
        <p:spPr>
          <a:xfrm>
            <a:off x="4060030" y="8976849"/>
            <a:ext cx="3104520" cy="472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14" tIns="47307" rIns="94614" bIns="47307" anchor="b" anchorCtr="0">
            <a:noAutofit/>
          </a:bodyPr>
          <a:lstStyle/>
          <a:p>
            <a:pPr defTabSz="465810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GB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 defTabSz="465810">
                <a:buClr>
                  <a:srgbClr val="000000"/>
                </a:buClr>
                <a:buSzPts val="1200"/>
                <a:defRPr/>
              </a:pPr>
              <a:t>9</a:t>
            </a:fld>
            <a:endParaRPr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48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65876" indent="-465876" defTabSz="872059">
              <a:lnSpc>
                <a:spcPct val="200000"/>
              </a:lnSpc>
              <a:buFont typeface="Arial"/>
              <a:buChar char="•"/>
              <a:defRPr/>
            </a:pPr>
            <a:endParaRPr lang="en-GB" altLang="en-US" dirty="0">
              <a:ln w="1905"/>
              <a:solidFill>
                <a:srgbClr val="CCDDEA">
                  <a:lumMod val="2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63896" fontAlgn="base">
              <a:spcBef>
                <a:spcPct val="0"/>
              </a:spcBef>
              <a:spcAft>
                <a:spcPct val="0"/>
              </a:spcAft>
              <a:defRPr/>
            </a:pPr>
            <a:fld id="{D6D3CC4B-7B4D-4B92-8978-1F68DA3B4161}" type="slidenum">
              <a:rPr lang="en-GB">
                <a:solidFill>
                  <a:prstClr val="black"/>
                </a:solidFill>
                <a:latin typeface="Calibri"/>
              </a:rPr>
              <a:pPr defTabSz="463896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8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4AB98C-318A-4806-9E2F-CF36DAA2D6E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531578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26292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33744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30552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844575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51474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31187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64914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5621"/>
            <a:ext cx="1524000" cy="4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3" y="2743244"/>
            <a:ext cx="9497484" cy="1673225"/>
          </a:xfrm>
        </p:spPr>
        <p:txBody>
          <a:bodyPr/>
          <a:lstStyle>
            <a:lvl1pPr marL="0" indent="0">
              <a:buNone/>
              <a:defRPr sz="3700">
                <a:solidFill>
                  <a:schemeClr val="tx2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4749800"/>
            <a:ext cx="1727200" cy="70273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>
              <a:defRPr sz="3200"/>
            </a:lvl1pPr>
          </a:lstStyle>
          <a:p>
            <a:pPr>
              <a:defRPr/>
            </a:pPr>
            <a:fld id="{EE77D2B9-22D9-4AA0-B90D-306D193DC1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93167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ue or False Question (Answer: True)">
    <p:bg>
      <p:bgPr>
        <a:solidFill>
          <a:srgbClr val="DAD2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5621"/>
            <a:ext cx="1524000" cy="4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Grp="1"/>
          </p:cNvSpPr>
          <p:nvPr>
            <p:ph type="sldNum" sz="quarter" idx="10"/>
          </p:nvPr>
        </p:nvSpPr>
        <p:spPr>
          <a:xfrm>
            <a:off x="0" y="836084"/>
            <a:ext cx="711200" cy="245533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4846F0-A450-4A42-9071-1C90AEAD1D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8019642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1200151" y="1331387"/>
            <a:ext cx="9753600" cy="1305983"/>
            <a:chOff x="899592" y="2794996"/>
            <a:chExt cx="7315200" cy="1304564"/>
          </a:xfrm>
        </p:grpSpPr>
        <p:sp>
          <p:nvSpPr>
            <p:cNvPr id="4" name="Rectangle 3"/>
            <p:cNvSpPr/>
            <p:nvPr/>
          </p:nvSpPr>
          <p:spPr>
            <a:xfrm>
              <a:off x="899592" y="2794996"/>
              <a:ext cx="7315200" cy="1279192"/>
            </a:xfrm>
            <a:prstGeom prst="rect">
              <a:avLst/>
            </a:prstGeom>
            <a:noFill/>
            <a:ln w="6350" cap="rnd" cmpd="sng" algn="ctr">
              <a:solidFill>
                <a:schemeClr val="tx1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13879" y="2820368"/>
              <a:ext cx="228600" cy="1279192"/>
            </a:xfrm>
            <a:prstGeom prst="rect">
              <a:avLst/>
            </a:prstGeom>
            <a:solidFill>
              <a:schemeClr val="tx1"/>
            </a:solidFill>
            <a:ln w="635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7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1484784"/>
            <a:ext cx="9144000" cy="1066800"/>
          </a:xfrm>
        </p:spPr>
        <p:txBody>
          <a:bodyPr anchor="t" anchorCtr="0"/>
          <a:lstStyle>
            <a:lvl1pPr algn="r">
              <a:buNone/>
              <a:defRPr sz="43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4233"/>
            <a:ext cx="3048000" cy="366184"/>
          </a:xfrm>
          <a:prstGeom prst="rect">
            <a:avLst/>
          </a:prstGeom>
        </p:spPr>
        <p:txBody>
          <a:bodyPr lIns="91412" tIns="45706" rIns="91412" bIns="45706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5033" y="6354233"/>
            <a:ext cx="4633384" cy="366184"/>
          </a:xfrm>
          <a:prstGeom prst="rect">
            <a:avLst/>
          </a:prstGeom>
        </p:spPr>
        <p:txBody>
          <a:bodyPr lIns="91412" tIns="45706" rIns="91412" bIns="45706"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FINANCIAL DERIVATIVES COMPANY LIMITED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637" y="6354233"/>
            <a:ext cx="2027767" cy="366184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/>
            </a:lvl1pPr>
          </a:lstStyle>
          <a:p>
            <a:pPr>
              <a:defRPr/>
            </a:pPr>
            <a:fld id="{1C2C1D37-9CE6-49EB-A2FC-740CC3026F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77929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146207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7381" y="644693"/>
            <a:ext cx="11184000" cy="969283"/>
          </a:xfrm>
        </p:spPr>
        <p:txBody>
          <a:bodyPr/>
          <a:lstStyle>
            <a:lvl1pPr marL="0" indent="0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5" y="332062"/>
            <a:ext cx="11184000" cy="4694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31371" y="2084856"/>
            <a:ext cx="11184000" cy="44511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93187" y="6407151"/>
            <a:ext cx="10079567" cy="25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r>
              <a:rPr lang="en-GB" dirty="0"/>
              <a:t>MEMBER FIRMS AND DTTL: INSERT APPROPRIATE COPYRIGHT (GO HEADER &amp; FOOTER TO EDIT THIS TEXT)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10629904" y="6407151"/>
            <a:ext cx="1056217" cy="254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A272FC96-7EBB-4E3F-89F8-3674AAEB08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9529274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39421"/>
            <a:ext cx="1786467" cy="51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512699"/>
          </a:xfrm>
          <a:prstGeom prst="rect">
            <a:avLst/>
          </a:prstGeom>
        </p:spPr>
        <p:txBody>
          <a:bodyPr lIns="82247" tIns="41126" rIns="82247" bIns="41126" anchor="ctr"/>
          <a:lstStyle>
            <a:lvl1pPr algn="ctr">
              <a:defRPr sz="29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24698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337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7" y="1653347"/>
            <a:ext cx="2519737" cy="363832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>
          <a:xfrm>
            <a:off x="838200" y="6356354"/>
            <a:ext cx="2743200" cy="366183"/>
          </a:xfrm>
          <a:prstGeom prst="rect">
            <a:avLst/>
          </a:prstGeom>
        </p:spPr>
        <p:txBody>
          <a:bodyPr lIns="68560" tIns="34287" rIns="68560" bIns="3428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73437C7-4A0D-4739-9B5D-FD987513509D}" type="datetimeFigureOut">
              <a:rPr lang="id-ID" altLang="en-US"/>
              <a:pPr>
                <a:defRPr/>
              </a:pPr>
              <a:t>11/04/2019</a:t>
            </a:fld>
            <a:endParaRPr lang="id-ID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4038600" y="6356354"/>
            <a:ext cx="4114800" cy="366183"/>
          </a:xfrm>
          <a:prstGeom prst="rect">
            <a:avLst/>
          </a:prstGeom>
        </p:spPr>
        <p:txBody>
          <a:bodyPr lIns="68560" tIns="34287" rIns="68560" bIns="3428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0" y="836084"/>
            <a:ext cx="711200" cy="245533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E425891-6C9A-4C7B-8F23-EB51394C44D9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413888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5621"/>
            <a:ext cx="1524000" cy="4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321"/>
            <a:ext cx="10515600" cy="943431"/>
          </a:xfrm>
        </p:spPr>
        <p:txBody>
          <a:bodyPr lIns="68560" tIns="34287" rIns="68560" bIns="34287"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64"/>
            <a:ext cx="2743200" cy="3609975"/>
          </a:xfrm>
          <a:prstGeom prst="rect">
            <a:avLst/>
          </a:prstGeom>
        </p:spPr>
        <p:txBody>
          <a:bodyPr lIns="68560" tIns="34287" rIns="68560" bIns="34287" rtlCol="0">
            <a:normAutofit/>
          </a:bodyPr>
          <a:lstStyle/>
          <a:p>
            <a:pPr lvl="0"/>
            <a:endParaRPr lang="id-ID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836084"/>
            <a:ext cx="711200" cy="245533"/>
          </a:xfrm>
          <a:prstGeom prst="rect">
            <a:avLst/>
          </a:prstGeom>
        </p:spPr>
        <p:txBody>
          <a:bodyPr lIns="68560" tIns="34287" rIns="68560" bIns="3428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787C96B-4189-4715-9FC6-A84630BBB8A7}" type="slidenum">
              <a:rPr lang="id-ID" altLang="en-US"/>
              <a:pPr>
                <a:defRPr/>
              </a:pPr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xmlns="" val="3559569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5621"/>
            <a:ext cx="1524000" cy="4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43654"/>
            <a:ext cx="12192000" cy="613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882" tIns="60941" rIns="121882" bIns="60941" anchor="ctr"/>
          <a:lstStyle/>
          <a:p>
            <a:pPr algn="ctr" defTabSz="12187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3" y="2743224"/>
            <a:ext cx="9497484" cy="1673225"/>
          </a:xfrm>
        </p:spPr>
        <p:txBody>
          <a:bodyPr/>
          <a:lstStyle>
            <a:lvl1pPr marL="0" indent="0">
              <a:buNone/>
              <a:defRPr sz="3700">
                <a:solidFill>
                  <a:schemeClr val="tx2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4749800"/>
            <a:ext cx="1727200" cy="702733"/>
          </a:xfrm>
          <a:prstGeom prst="rect">
            <a:avLst/>
          </a:prstGeom>
        </p:spPr>
        <p:txBody>
          <a:bodyPr lIns="91426" tIns="45714" rIns="91426" bIns="45714">
            <a:noAutofit/>
          </a:bodyPr>
          <a:lstStyle>
            <a:lvl1pPr>
              <a:defRPr sz="3200"/>
            </a:lvl1pPr>
          </a:lstStyle>
          <a:p>
            <a:pPr>
              <a:defRPr/>
            </a:pPr>
            <a:fld id="{57EF87BE-31BB-4F63-940D-EFE4A3B072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03635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5256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29447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5175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65820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94609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91424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6152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F2D6662-B5E3-4B9B-9B12-385AF7D47757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5984" y="6313919"/>
            <a:ext cx="1436016" cy="5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94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80" r:id="rId24"/>
  </p:sldLayoutIdLst>
  <p:transition>
    <p:wedg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35" y="7937"/>
            <a:ext cx="8501031" cy="76343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Burning Economic Issues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04" y="976412"/>
            <a:ext cx="12036424" cy="58815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0" lvl="1" indent="-457200" algn="just" defTabSz="855756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Financial System Stability report released</a:t>
            </a:r>
          </a:p>
          <a:p>
            <a:pPr marL="457200" lvl="1" indent="-457200" algn="just" defTabSz="855756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Inflation to dip further to 11.2% - FDC</a:t>
            </a:r>
          </a:p>
          <a:p>
            <a:pPr marL="457200" lvl="1" indent="-457200" algn="just" defTabSz="855756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Oil production up (1.73mbpd), rig </a:t>
            </a:r>
            <a:r>
              <a:rPr lang="en-US" altLang="en-US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count flat </a:t>
            </a:r>
            <a:r>
              <a:rPr lang="en-US" alt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(14)</a:t>
            </a:r>
            <a:endParaRPr lang="en-US" altLang="en-US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457200" lvl="1" indent="-457200" algn="just" defTabSz="855756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External Reserves up marginally (0.02%) to $44.69bn</a:t>
            </a:r>
          </a:p>
          <a:p>
            <a:pPr marL="457200" lvl="1" indent="-457200" algn="just" defTabSz="855756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Retail diesel price flat within the range of N230-240/</a:t>
            </a:r>
            <a:r>
              <a:rPr lang="en-US" altLang="en-US" sz="32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ltr</a:t>
            </a:r>
            <a:endParaRPr lang="en-US" altLang="en-US" sz="3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457200" lvl="1" indent="-457200" algn="just" defTabSz="855756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457200" lvl="1" indent="-457200" algn="just" defTabSz="855756">
              <a:lnSpc>
                <a:spcPct val="200000"/>
              </a:lnSpc>
              <a:buSzPct val="80000"/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457200" lvl="1" indent="-457200" algn="just" defTabSz="855756">
              <a:lnSpc>
                <a:spcPct val="200000"/>
              </a:lnSpc>
              <a:buSzPct val="80000"/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457200" lvl="1" indent="-457200" algn="just" defTabSz="855756">
              <a:lnSpc>
                <a:spcPct val="200000"/>
              </a:lnSpc>
              <a:buSzPct val="80000"/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342882" lvl="1" indent="-342882" algn="just" defTabSz="855756">
              <a:lnSpc>
                <a:spcPct val="200000"/>
              </a:lnSpc>
              <a:buSzPct val="80000"/>
              <a:buFont typeface="Arial" pitchFamily="34" charset="0"/>
              <a:buChar char="•"/>
              <a:defRPr/>
            </a:pPr>
            <a:endParaRPr lang="en-US" altLang="en-US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indent="0" defTabSz="855756">
              <a:lnSpc>
                <a:spcPct val="200000"/>
              </a:lnSpc>
              <a:spcBef>
                <a:spcPts val="0"/>
              </a:spcBef>
              <a:buNone/>
              <a:defRPr/>
            </a:pPr>
            <a:endParaRPr lang="en-US" altLang="en-US" sz="3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98" y="6165272"/>
            <a:ext cx="864537" cy="692727"/>
          </a:xfrm>
          <a:prstGeom prst="rect">
            <a:avLst/>
          </a:prstGeom>
        </p:spPr>
      </p:pic>
      <p:sp>
        <p:nvSpPr>
          <p:cNvPr id="5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6" name="Picture 2" descr="Image result for gas fl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0456" y="1"/>
            <a:ext cx="1281544" cy="1175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550" y="-144463"/>
            <a:ext cx="1427285" cy="132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91157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35470"/>
            <a:ext cx="11567584" cy="646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6" tIns="45718" rIns="91436" bIns="45718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dk1"/>
                </a:solidFill>
                <a:latin typeface="Copperplate Gothic Bold" pitchFamily="34" charset="0"/>
                <a:cs typeface="HELVETIC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Oil Prices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948" y="1028027"/>
            <a:ext cx="10938879" cy="432425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91436" tIns="45718" rIns="91436" bIns="45718">
            <a:spAutoFit/>
          </a:bodyPr>
          <a:lstStyle/>
          <a:p>
            <a:pPr marL="342882" lvl="1" indent="-342882" algn="just" defTabSz="855756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GB" altLang="en-US" sz="2800" dirty="0"/>
              <a:t>Brent </a:t>
            </a:r>
            <a:r>
              <a:rPr lang="en-GB" altLang="en-US" sz="2800" dirty="0" smtClean="0"/>
              <a:t>crude down 1.48% to $70.67pb</a:t>
            </a:r>
          </a:p>
          <a:p>
            <a:pPr marL="342882" lvl="1" indent="-342882" algn="just" defTabSz="855756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2800" dirty="0" smtClean="0">
                <a:sym typeface="Calibri"/>
              </a:rPr>
              <a:t>Despite:</a:t>
            </a:r>
          </a:p>
          <a:p>
            <a:pPr marL="800082" lvl="2" indent="-342882" algn="just" defTabSz="855756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2800" dirty="0">
                <a:sym typeface="Calibri"/>
              </a:rPr>
              <a:t>S</a:t>
            </a:r>
            <a:r>
              <a:rPr lang="en-GB" sz="2800" dirty="0" smtClean="0">
                <a:sym typeface="Calibri"/>
              </a:rPr>
              <a:t>upply disruptions in OPEC nations- Iran, Venezuela and Libya</a:t>
            </a:r>
          </a:p>
          <a:p>
            <a:pPr marL="800082" lvl="2" indent="-342882" algn="just" defTabSz="855756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2800" dirty="0" smtClean="0">
                <a:sym typeface="Calibri"/>
              </a:rPr>
              <a:t>Slash in Saudi Arabia’s production and exports </a:t>
            </a:r>
          </a:p>
          <a:p>
            <a:pPr marL="342882" lvl="1" indent="-342882" algn="just" defTabSz="855756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FF0000"/>
              </a:solidFill>
              <a:sym typeface="Calibri"/>
            </a:endParaRPr>
          </a:p>
          <a:p>
            <a:pPr marL="0" lvl="1" algn="just" defTabSz="855756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defRPr/>
            </a:pPr>
            <a:endParaRPr lang="en-GB" altLang="en-US" sz="2000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0171" y="5352284"/>
            <a:ext cx="1411715" cy="9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6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/>
        </p:nvSpPr>
        <p:spPr>
          <a:xfrm>
            <a:off x="956733" y="2252137"/>
            <a:ext cx="2499784" cy="95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698" rIns="91428" bIns="45698" anchor="t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2100"/>
            </a:pPr>
            <a:r>
              <a:rPr lang="en-GB" sz="22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Graphic</a:t>
            </a:r>
            <a:endParaRPr sz="22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algn="ctr" defTabSz="607439" fontAlgn="base">
              <a:buClr>
                <a:srgbClr val="000000"/>
              </a:buClr>
              <a:buSzPts val="2100"/>
            </a:pPr>
            <a:r>
              <a:rPr lang="en-GB" sz="22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Design</a:t>
            </a:r>
            <a:endParaRPr sz="22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623" name="Shape 623"/>
          <p:cNvCxnSpPr/>
          <p:nvPr/>
        </p:nvCxnSpPr>
        <p:spPr>
          <a:xfrm>
            <a:off x="831854" y="4521200"/>
            <a:ext cx="2163233" cy="0"/>
          </a:xfrm>
          <a:prstGeom prst="straightConnector1">
            <a:avLst/>
          </a:prstGeom>
          <a:noFill/>
          <a:ln w="12700" cap="flat" cmpd="sng">
            <a:solidFill>
              <a:schemeClr val="lt1">
                <a:alpha val="44313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16200000" sx="99001" sy="99001" rotWithShape="0">
              <a:srgbClr val="808080">
                <a:alpha val="79215"/>
              </a:srgbClr>
            </a:outerShdw>
          </a:effectLst>
        </p:spPr>
      </p:cxnSp>
      <p:sp>
        <p:nvSpPr>
          <p:cNvPr id="624" name="Shape 624"/>
          <p:cNvSpPr/>
          <p:nvPr/>
        </p:nvSpPr>
        <p:spPr>
          <a:xfrm>
            <a:off x="855136" y="1035051"/>
            <a:ext cx="2186517" cy="444500"/>
          </a:xfrm>
          <a:prstGeom prst="rect">
            <a:avLst/>
          </a:prstGeom>
          <a:solidFill>
            <a:srgbClr val="1C2E86"/>
          </a:solidFill>
          <a:ln>
            <a:noFill/>
          </a:ln>
          <a:effectLst>
            <a:outerShdw dist="38100" dir="5400000" algn="t" rotWithShape="0">
              <a:srgbClr val="808080">
                <a:alpha val="39215"/>
              </a:srgbClr>
            </a:outerShdw>
          </a:effectLst>
        </p:spPr>
        <p:txBody>
          <a:bodyPr spcFirstLastPara="1" wrap="square" lIns="91428" tIns="45698" rIns="91428" bIns="45698" anchor="ctr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800"/>
            </a:pPr>
            <a:endParaRPr sz="2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25" name="Shape 625"/>
          <p:cNvSpPr txBox="1"/>
          <p:nvPr/>
        </p:nvSpPr>
        <p:spPr>
          <a:xfrm>
            <a:off x="1219203" y="1035054"/>
            <a:ext cx="1631951" cy="46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698" rIns="91428" bIns="45698" anchor="t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800"/>
            </a:pPr>
            <a:r>
              <a:rPr lang="en-GB" sz="22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Wheat</a:t>
            </a:r>
            <a:endParaRPr sz="2200" b="1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626" name="Shape 626"/>
          <p:cNvCxnSpPr/>
          <p:nvPr/>
        </p:nvCxnSpPr>
        <p:spPr>
          <a:xfrm>
            <a:off x="3763436" y="4597400"/>
            <a:ext cx="2161117" cy="0"/>
          </a:xfrm>
          <a:prstGeom prst="straightConnector1">
            <a:avLst/>
          </a:prstGeom>
          <a:noFill/>
          <a:ln w="12700" cap="flat" cmpd="sng">
            <a:solidFill>
              <a:schemeClr val="lt1">
                <a:alpha val="44313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16200000" sx="99001" sy="99001" rotWithShape="0">
              <a:srgbClr val="808080">
                <a:alpha val="79215"/>
              </a:srgbClr>
            </a:outerShdw>
          </a:effectLst>
        </p:spPr>
      </p:cxnSp>
      <p:sp>
        <p:nvSpPr>
          <p:cNvPr id="627" name="Shape 627"/>
          <p:cNvSpPr/>
          <p:nvPr/>
        </p:nvSpPr>
        <p:spPr>
          <a:xfrm>
            <a:off x="3763433" y="1035051"/>
            <a:ext cx="2319867" cy="444500"/>
          </a:xfrm>
          <a:prstGeom prst="rect">
            <a:avLst/>
          </a:prstGeom>
          <a:solidFill>
            <a:srgbClr val="008086"/>
          </a:solidFill>
          <a:ln>
            <a:noFill/>
          </a:ln>
          <a:effectLst>
            <a:outerShdw dist="38100" dir="5400000" algn="t" rotWithShape="0">
              <a:srgbClr val="808080">
                <a:alpha val="39215"/>
              </a:srgbClr>
            </a:outerShdw>
          </a:effectLst>
        </p:spPr>
        <p:txBody>
          <a:bodyPr spcFirstLastPara="1" wrap="square" lIns="91428" tIns="45698" rIns="91428" bIns="45698" anchor="ctr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800"/>
            </a:pPr>
            <a:endParaRPr sz="2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28" name="Shape 628"/>
          <p:cNvSpPr txBox="1"/>
          <p:nvPr/>
        </p:nvSpPr>
        <p:spPr>
          <a:xfrm>
            <a:off x="4091519" y="1039288"/>
            <a:ext cx="1678516" cy="46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698" rIns="91428" bIns="45698" anchor="t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800"/>
            </a:pPr>
            <a:r>
              <a:rPr lang="en-GB" sz="22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Corn</a:t>
            </a:r>
            <a:endParaRPr sz="2200" b="1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629" name="Shape 629"/>
          <p:cNvCxnSpPr/>
          <p:nvPr/>
        </p:nvCxnSpPr>
        <p:spPr>
          <a:xfrm>
            <a:off x="6599112" y="4760749"/>
            <a:ext cx="2161116" cy="0"/>
          </a:xfrm>
          <a:prstGeom prst="straightConnector1">
            <a:avLst/>
          </a:prstGeom>
          <a:noFill/>
          <a:ln w="12700" cap="flat" cmpd="sng">
            <a:solidFill>
              <a:schemeClr val="lt1">
                <a:alpha val="44313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16200000" sx="99001" sy="99001" rotWithShape="0">
              <a:srgbClr val="808080">
                <a:alpha val="79215"/>
              </a:srgbClr>
            </a:outerShdw>
          </a:effectLst>
        </p:spPr>
      </p:cxnSp>
      <p:sp>
        <p:nvSpPr>
          <p:cNvPr id="630" name="Shape 630"/>
          <p:cNvSpPr/>
          <p:nvPr/>
        </p:nvSpPr>
        <p:spPr>
          <a:xfrm>
            <a:off x="6491817" y="1035051"/>
            <a:ext cx="2413000" cy="444500"/>
          </a:xfrm>
          <a:prstGeom prst="rect">
            <a:avLst/>
          </a:prstGeom>
          <a:solidFill>
            <a:srgbClr val="1C2E86"/>
          </a:solidFill>
          <a:ln>
            <a:noFill/>
          </a:ln>
          <a:effectLst>
            <a:outerShdw dist="38100" dir="5400000" algn="t" rotWithShape="0">
              <a:srgbClr val="808080">
                <a:alpha val="39215"/>
              </a:srgbClr>
            </a:outerShdw>
          </a:effectLst>
        </p:spPr>
        <p:txBody>
          <a:bodyPr spcFirstLastPara="1" wrap="square" lIns="91428" tIns="45698" rIns="91428" bIns="45698" anchor="ctr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800"/>
            </a:pPr>
            <a:endParaRPr sz="2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31" name="Shape 631"/>
          <p:cNvSpPr txBox="1"/>
          <p:nvPr/>
        </p:nvSpPr>
        <p:spPr>
          <a:xfrm>
            <a:off x="6870700" y="1035054"/>
            <a:ext cx="1678517" cy="46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698" rIns="91428" bIns="45698" anchor="t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800"/>
            </a:pPr>
            <a:r>
              <a:rPr lang="en-GB" sz="22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Cocoa</a:t>
            </a:r>
            <a:endParaRPr sz="2200" b="1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632" name="Shape 632"/>
          <p:cNvCxnSpPr/>
          <p:nvPr/>
        </p:nvCxnSpPr>
        <p:spPr>
          <a:xfrm>
            <a:off x="9406468" y="4508500"/>
            <a:ext cx="2161117" cy="0"/>
          </a:xfrm>
          <a:prstGeom prst="straightConnector1">
            <a:avLst/>
          </a:prstGeom>
          <a:noFill/>
          <a:ln w="12700" cap="flat" cmpd="sng">
            <a:solidFill>
              <a:schemeClr val="lt1">
                <a:alpha val="44313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16200000" sx="99001" sy="99001" rotWithShape="0">
              <a:srgbClr val="808080">
                <a:alpha val="79215"/>
              </a:srgbClr>
            </a:outerShdw>
          </a:effectLst>
        </p:spPr>
      </p:cxnSp>
      <p:sp>
        <p:nvSpPr>
          <p:cNvPr id="633" name="Shape 633"/>
          <p:cNvSpPr/>
          <p:nvPr/>
        </p:nvSpPr>
        <p:spPr>
          <a:xfrm>
            <a:off x="9247717" y="1035051"/>
            <a:ext cx="2512483" cy="444500"/>
          </a:xfrm>
          <a:prstGeom prst="rect">
            <a:avLst/>
          </a:prstGeom>
          <a:solidFill>
            <a:srgbClr val="008086"/>
          </a:solidFill>
          <a:ln>
            <a:noFill/>
          </a:ln>
          <a:effectLst>
            <a:outerShdw dist="38100" dir="5400000" algn="t" rotWithShape="0">
              <a:srgbClr val="808080">
                <a:alpha val="39215"/>
              </a:srgbClr>
            </a:outerShdw>
          </a:effectLst>
        </p:spPr>
        <p:txBody>
          <a:bodyPr spcFirstLastPara="1" wrap="square" lIns="91428" tIns="45698" rIns="91428" bIns="45698" anchor="ctr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800"/>
            </a:pPr>
            <a:endParaRPr sz="22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34" name="Shape 634"/>
          <p:cNvSpPr txBox="1"/>
          <p:nvPr/>
        </p:nvSpPr>
        <p:spPr>
          <a:xfrm>
            <a:off x="9658351" y="1035054"/>
            <a:ext cx="1678516" cy="46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698" rIns="91428" bIns="45698" anchor="t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800"/>
            </a:pPr>
            <a:r>
              <a:rPr lang="en-GB" sz="2200" b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Sugar</a:t>
            </a:r>
            <a:endParaRPr sz="2200" b="1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35" name="Shape 635" descr="corn.jpg"/>
          <p:cNvPicPr preferRelativeResize="0"/>
          <p:nvPr/>
        </p:nvPicPr>
        <p:blipFill rotWithShape="1">
          <a:blip r:embed="rId3" cstate="print">
            <a:alphaModFix/>
          </a:blip>
          <a:srcRect l="7475" t="12625" r="5901" b="9228"/>
          <a:stretch/>
        </p:blipFill>
        <p:spPr>
          <a:xfrm>
            <a:off x="4095751" y="1545169"/>
            <a:ext cx="1996016" cy="167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Shape 636" descr="cocoa-pod-beans-powder-isolated-white-background-34747404.jpg"/>
          <p:cNvPicPr preferRelativeResize="0"/>
          <p:nvPr/>
        </p:nvPicPr>
        <p:blipFill rotWithShape="1">
          <a:blip r:embed="rId4" cstate="print">
            <a:alphaModFix/>
          </a:blip>
          <a:srcRect l="7269" t="10347" r="8409" b="12054"/>
          <a:stretch/>
        </p:blipFill>
        <p:spPr>
          <a:xfrm>
            <a:off x="6714070" y="1562103"/>
            <a:ext cx="2165351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Shape 637" descr="suga.jpg"/>
          <p:cNvPicPr preferRelativeResize="0"/>
          <p:nvPr/>
        </p:nvPicPr>
        <p:blipFill rotWithShape="1">
          <a:blip r:embed="rId5" cstate="print">
            <a:alphaModFix/>
          </a:blip>
          <a:srcRect t="3921"/>
          <a:stretch/>
        </p:blipFill>
        <p:spPr>
          <a:xfrm>
            <a:off x="9359903" y="1566337"/>
            <a:ext cx="2207684" cy="169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Shape 638" descr="wheat-transparent-copy.jp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831851" y="1591737"/>
            <a:ext cx="2209800" cy="1615017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Shape 639"/>
          <p:cNvSpPr txBox="1"/>
          <p:nvPr/>
        </p:nvSpPr>
        <p:spPr>
          <a:xfrm>
            <a:off x="6477247" y="3697921"/>
            <a:ext cx="2749633" cy="291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698" rIns="91428" bIns="45698" anchor="t" anchorCtr="0">
            <a:noAutofit/>
          </a:bodyPr>
          <a:lstStyle/>
          <a:p>
            <a:pPr defTabSz="607439" fontAlgn="base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2200" dirty="0" smtClean="0">
                <a:ea typeface="Calibri"/>
                <a:cs typeface="Calibri"/>
                <a:sym typeface="Calibri"/>
              </a:rPr>
              <a:t> Cocoa prices rose by 0.38% </a:t>
            </a:r>
            <a:r>
              <a:rPr lang="en-GB" sz="2200" dirty="0">
                <a:ea typeface="Calibri"/>
                <a:cs typeface="Calibri"/>
                <a:sym typeface="Calibri"/>
              </a:rPr>
              <a:t>to </a:t>
            </a:r>
            <a:r>
              <a:rPr lang="en-GB" sz="2200" dirty="0" smtClean="0">
                <a:ea typeface="Calibri"/>
                <a:cs typeface="Calibri"/>
                <a:sym typeface="Calibri"/>
              </a:rPr>
              <a:t>$2,418/MT</a:t>
            </a:r>
            <a:endParaRPr lang="en-GB" sz="2200" dirty="0">
              <a:ea typeface="Calibri"/>
              <a:cs typeface="Calibri"/>
              <a:sym typeface="Calibri"/>
            </a:endParaRPr>
          </a:p>
          <a:p>
            <a:pPr defTabSz="607439" fontAlgn="base">
              <a:buClr>
                <a:srgbClr val="000000"/>
              </a:buClr>
              <a:buSzPts val="1400"/>
              <a:buFont typeface="Arial"/>
              <a:buChar char="•"/>
            </a:pPr>
            <a:endParaRPr lang="en-GB" sz="2200" dirty="0">
              <a:ea typeface="Calibri"/>
              <a:cs typeface="Calibri"/>
              <a:sym typeface="Calibri"/>
            </a:endParaRPr>
          </a:p>
          <a:p>
            <a:pPr indent="-342900" defTabSz="607439" fontAlgn="base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200" dirty="0" smtClean="0">
                <a:ea typeface="Calibri"/>
                <a:cs typeface="Calibri"/>
                <a:sym typeface="Arial"/>
              </a:rPr>
              <a:t>Due to high global demand for chocolate</a:t>
            </a:r>
            <a:endParaRPr lang="en-US" sz="2200" dirty="0">
              <a:ea typeface="Calibri"/>
              <a:cs typeface="Calibri"/>
              <a:sym typeface="Arial"/>
            </a:endParaRPr>
          </a:p>
        </p:txBody>
      </p:sp>
      <p:sp>
        <p:nvSpPr>
          <p:cNvPr id="640" name="Shape 640"/>
          <p:cNvSpPr txBox="1"/>
          <p:nvPr/>
        </p:nvSpPr>
        <p:spPr>
          <a:xfrm>
            <a:off x="9405469" y="3602699"/>
            <a:ext cx="2913211" cy="252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698" rIns="91428" bIns="45698" anchor="t" anchorCtr="0">
            <a:noAutofit/>
          </a:bodyPr>
          <a:lstStyle/>
          <a:p>
            <a:pPr indent="-342900" defTabSz="607439" fontAlgn="base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2200" dirty="0">
                <a:ea typeface="Calibri"/>
                <a:cs typeface="Calibri"/>
                <a:sym typeface="Calibri"/>
              </a:rPr>
              <a:t>Sugar prices </a:t>
            </a:r>
            <a:r>
              <a:rPr lang="en-GB" sz="2200" dirty="0" smtClean="0">
                <a:ea typeface="Calibri"/>
                <a:cs typeface="Calibri"/>
                <a:sym typeface="Calibri"/>
              </a:rPr>
              <a:t>down by 0.08% to  0.1289/pound</a:t>
            </a:r>
          </a:p>
          <a:p>
            <a:pPr indent="-342900" defTabSz="607439" fontAlgn="base">
              <a:buClr>
                <a:srgbClr val="000000"/>
              </a:buClr>
              <a:buSzPts val="1400"/>
              <a:buFont typeface="Arial"/>
              <a:buChar char="•"/>
            </a:pPr>
            <a:endParaRPr lang="en-GB" sz="2200" dirty="0">
              <a:ea typeface="Calibri"/>
              <a:cs typeface="Calibri"/>
              <a:sym typeface="Calibri"/>
            </a:endParaRPr>
          </a:p>
          <a:p>
            <a:pPr defTabSz="607439" fontAlgn="base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2200" dirty="0" smtClean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2200" dirty="0" smtClean="0">
                <a:ea typeface="Calibri"/>
                <a:cs typeface="Calibri"/>
                <a:sym typeface="Calibri"/>
              </a:rPr>
              <a:t> Despite adverse weather condition in India.</a:t>
            </a:r>
            <a:endParaRPr lang="en-GB" sz="2200" dirty="0">
              <a:ea typeface="Calibri"/>
              <a:cs typeface="Calibri"/>
              <a:sym typeface="Calibri"/>
            </a:endParaRPr>
          </a:p>
          <a:p>
            <a:pPr indent="-342900" defTabSz="607439" fontAlgn="base">
              <a:buClr>
                <a:srgbClr val="000000"/>
              </a:buClr>
              <a:buSzPts val="1400"/>
              <a:buFont typeface="Arial"/>
              <a:buChar char="•"/>
            </a:pPr>
            <a:endParaRPr lang="en-GB" sz="2200" dirty="0">
              <a:ea typeface="Calibri"/>
              <a:cs typeface="Calibri"/>
              <a:sym typeface="Calibri"/>
            </a:endParaRPr>
          </a:p>
        </p:txBody>
      </p:sp>
      <p:sp>
        <p:nvSpPr>
          <p:cNvPr id="641" name="Shape 641"/>
          <p:cNvSpPr/>
          <p:nvPr/>
        </p:nvSpPr>
        <p:spPr>
          <a:xfrm>
            <a:off x="3594460" y="3508172"/>
            <a:ext cx="2749633" cy="284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60930" rIns="121894" bIns="60930" anchor="t" anchorCtr="0">
            <a:noAutofit/>
          </a:bodyPr>
          <a:lstStyle/>
          <a:p>
            <a:pPr indent="-342900" defTabSz="607439" fontAlgn="base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2200" dirty="0">
                <a:ea typeface="Calibri"/>
                <a:cs typeface="Calibri"/>
                <a:sym typeface="Calibri"/>
              </a:rPr>
              <a:t>Corn prices </a:t>
            </a:r>
            <a:r>
              <a:rPr lang="en-GB" sz="2200" dirty="0" smtClean="0">
                <a:ea typeface="Calibri"/>
                <a:cs typeface="Calibri"/>
                <a:sym typeface="Calibri"/>
              </a:rPr>
              <a:t>increased </a:t>
            </a:r>
            <a:r>
              <a:rPr lang="en-GB" sz="2200" dirty="0">
                <a:ea typeface="Calibri"/>
                <a:cs typeface="Calibri"/>
                <a:sym typeface="Calibri"/>
              </a:rPr>
              <a:t>by </a:t>
            </a:r>
            <a:r>
              <a:rPr lang="en-GB" sz="2200" dirty="0" smtClean="0">
                <a:ea typeface="Calibri"/>
                <a:cs typeface="Calibri"/>
                <a:sym typeface="Calibri"/>
              </a:rPr>
              <a:t>0.28% </a:t>
            </a:r>
            <a:r>
              <a:rPr lang="en-GB" sz="2200" dirty="0">
                <a:ea typeface="Calibri"/>
                <a:cs typeface="Calibri"/>
                <a:sym typeface="Calibri"/>
              </a:rPr>
              <a:t>to $</a:t>
            </a:r>
            <a:r>
              <a:rPr lang="en-GB" sz="2200" dirty="0" smtClean="0">
                <a:ea typeface="Calibri"/>
                <a:cs typeface="Calibri"/>
                <a:sym typeface="Calibri"/>
              </a:rPr>
              <a:t>3.61/bushel</a:t>
            </a:r>
            <a:endParaRPr lang="en-GB" sz="2200" dirty="0">
              <a:ea typeface="Calibri"/>
              <a:cs typeface="Calibri"/>
              <a:sym typeface="Calibri"/>
            </a:endParaRPr>
          </a:p>
          <a:p>
            <a:pPr defTabSz="607439" fontAlgn="base">
              <a:buClr>
                <a:srgbClr val="000000"/>
              </a:buClr>
              <a:buSzPts val="1400"/>
              <a:buFont typeface="Arial"/>
              <a:buChar char="•"/>
            </a:pPr>
            <a:endParaRPr lang="en-GB" sz="2200" dirty="0" smtClean="0">
              <a:ea typeface="Calibri"/>
              <a:cs typeface="Calibri"/>
              <a:sym typeface="Calibri"/>
            </a:endParaRPr>
          </a:p>
          <a:p>
            <a:pPr indent="-342900" defTabSz="607439" fontAlgn="base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2200" dirty="0" smtClean="0">
                <a:ea typeface="Calibri"/>
                <a:cs typeface="Calibri"/>
                <a:sym typeface="Calibri"/>
              </a:rPr>
              <a:t>Despite lower global demand</a:t>
            </a:r>
            <a:endParaRPr lang="en-GB" sz="2200" dirty="0">
              <a:ea typeface="Calibri"/>
              <a:cs typeface="Calibri"/>
              <a:sym typeface="Calibri"/>
            </a:endParaRPr>
          </a:p>
        </p:txBody>
      </p:sp>
      <p:sp>
        <p:nvSpPr>
          <p:cNvPr id="642" name="Shape 642"/>
          <p:cNvSpPr txBox="1"/>
          <p:nvPr/>
        </p:nvSpPr>
        <p:spPr>
          <a:xfrm>
            <a:off x="656769" y="3390826"/>
            <a:ext cx="2687928" cy="317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8" tIns="45698" rIns="91428" bIns="45698" anchor="t" anchorCtr="0">
            <a:noAutofit/>
          </a:bodyPr>
          <a:lstStyle/>
          <a:p>
            <a:pPr defTabSz="607439" fontAlgn="base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2200" dirty="0" smtClean="0">
                <a:ea typeface="Calibri"/>
                <a:cs typeface="Calibri"/>
                <a:sym typeface="Calibri"/>
              </a:rPr>
              <a:t>Wheat prices up by 0.22% to $4.59/bushel</a:t>
            </a:r>
            <a:endParaRPr lang="en-US" sz="2200" dirty="0">
              <a:ea typeface="Calibri"/>
              <a:cs typeface="Calibri"/>
              <a:sym typeface="Calibri"/>
            </a:endParaRPr>
          </a:p>
          <a:p>
            <a:pPr defTabSz="607439" fontAlgn="base">
              <a:buClr>
                <a:srgbClr val="000000"/>
              </a:buClr>
              <a:buSzPts val="1400"/>
            </a:pPr>
            <a:endParaRPr lang="en-GB" sz="2200" dirty="0" smtClean="0">
              <a:ea typeface="Arial"/>
              <a:cs typeface="Calibri"/>
              <a:sym typeface="Calibri"/>
            </a:endParaRPr>
          </a:p>
          <a:p>
            <a:pPr indent="-342900" defTabSz="607439" fontAlgn="base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GB" sz="2200" dirty="0" smtClean="0">
                <a:ea typeface="Calibri"/>
                <a:cs typeface="Calibri"/>
                <a:sym typeface="Calibri"/>
              </a:rPr>
              <a:t>Driven by higher demand for EU wheat</a:t>
            </a:r>
            <a:endParaRPr lang="en-GB" sz="2200" dirty="0">
              <a:ea typeface="Calibri"/>
              <a:cs typeface="Calibri"/>
              <a:sym typeface="Calibri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78390" y="137565"/>
            <a:ext cx="8501031" cy="763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Agricultural Commodities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Shape 645"/>
          <p:cNvSpPr/>
          <p:nvPr/>
        </p:nvSpPr>
        <p:spPr>
          <a:xfrm flipH="1">
            <a:off x="3255291" y="3682486"/>
            <a:ext cx="345186" cy="202605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4" tIns="60930" rIns="121894" bIns="60930" anchor="ctr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800"/>
            </a:pPr>
            <a:endParaRPr sz="22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9" name="Shape 645"/>
          <p:cNvSpPr/>
          <p:nvPr/>
        </p:nvSpPr>
        <p:spPr>
          <a:xfrm flipH="1">
            <a:off x="6132061" y="3682484"/>
            <a:ext cx="345186" cy="202605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58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4" tIns="60930" rIns="121894" bIns="60930" anchor="ctr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800"/>
            </a:pPr>
            <a:endParaRPr sz="22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2" name="Shape 645"/>
          <p:cNvSpPr/>
          <p:nvPr/>
        </p:nvSpPr>
        <p:spPr>
          <a:xfrm flipH="1">
            <a:off x="351022" y="3682485"/>
            <a:ext cx="345186" cy="202605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4" tIns="60930" rIns="121894" bIns="60930" anchor="ctr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800"/>
            </a:pPr>
            <a:endParaRPr sz="22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9077969" y="3770149"/>
            <a:ext cx="339495" cy="19812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4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7" descr="bigstock-Dollar-Oil-Presenter-544892-1.jpg"/>
          <p:cNvPicPr>
            <a:picLocks noChangeAspect="1"/>
          </p:cNvPicPr>
          <p:nvPr/>
        </p:nvPicPr>
        <p:blipFill>
          <a:blip r:embed="rId3" cstate="print"/>
          <a:srcRect l="14032" r="10939"/>
          <a:stretch>
            <a:fillRect/>
          </a:stretch>
        </p:blipFill>
        <p:spPr bwMode="auto">
          <a:xfrm>
            <a:off x="36585" y="1274233"/>
            <a:ext cx="2660651" cy="447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17724" y="1482345"/>
            <a:ext cx="9531351" cy="35394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882" lvl="1" indent="-342882" algn="just" defTabSz="855756">
              <a:lnSpc>
                <a:spcPct val="200000"/>
              </a:lnSpc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GB" altLang="en-US" sz="2800" dirty="0" smtClean="0">
                <a:ea typeface="Calibri"/>
                <a:cs typeface="Calibri"/>
                <a:sym typeface="Calibri"/>
              </a:rPr>
              <a:t>Brent to trade within the range of $70-$73pb in the short term</a:t>
            </a:r>
            <a:endParaRPr lang="en-GB" altLang="en-US" sz="2800" dirty="0" smtClean="0">
              <a:ea typeface="Calibri"/>
              <a:cs typeface="Calibri"/>
            </a:endParaRPr>
          </a:p>
          <a:p>
            <a:pPr marL="1257282" lvl="3" indent="-342882" algn="just" defTabSz="855756">
              <a:lnSpc>
                <a:spcPct val="200000"/>
              </a:lnSpc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2800" dirty="0" smtClean="0">
                <a:ea typeface="Calibri"/>
                <a:cs typeface="Calibri"/>
                <a:sym typeface="Calibri"/>
              </a:rPr>
              <a:t>On tightened global supplies</a:t>
            </a:r>
          </a:p>
          <a:p>
            <a:pPr marL="1714482" lvl="4" indent="-342882" algn="just" defTabSz="855756">
              <a:lnSpc>
                <a:spcPct val="200000"/>
              </a:lnSpc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2800" dirty="0" smtClean="0">
                <a:ea typeface="Calibri"/>
                <a:cs typeface="Calibri"/>
                <a:sym typeface="Calibri"/>
              </a:rPr>
              <a:t>Supported by violence in Libya</a:t>
            </a:r>
          </a:p>
          <a:p>
            <a:pPr marL="342882" lvl="1" indent="-342882" algn="just" defTabSz="855756">
              <a:lnSpc>
                <a:spcPct val="200000"/>
              </a:lnSpc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GB" sz="2800" dirty="0">
                <a:sym typeface="Calibri"/>
              </a:rPr>
              <a:t>Rising US shale output could limit price </a:t>
            </a:r>
            <a:r>
              <a:rPr lang="en-GB" sz="2800" dirty="0" smtClean="0">
                <a:sym typeface="Calibri"/>
              </a:rPr>
              <a:t>gains </a:t>
            </a:r>
            <a:endParaRPr lang="en-GB" sz="2800" dirty="0">
              <a:sym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8393" y="212988"/>
            <a:ext cx="8501031" cy="763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333" fontAlgn="base">
              <a:spcAft>
                <a:spcPct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OUTLOOK – Oil </a:t>
            </a:r>
            <a:r>
              <a:rPr lang="en-US" b="1" dirty="0" smtClean="0">
                <a:solidFill>
                  <a:schemeClr val="tx1"/>
                </a:solidFill>
              </a:rPr>
              <a:t>Prices (2 weeks)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9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5733464-8735-4941-BF9B-2551906230CB}"/>
              </a:ext>
            </a:extLst>
          </p:cNvPr>
          <p:cNvGrpSpPr/>
          <p:nvPr/>
        </p:nvGrpSpPr>
        <p:grpSpPr>
          <a:xfrm>
            <a:off x="81016" y="3408349"/>
            <a:ext cx="3583820" cy="3449651"/>
            <a:chOff x="226181" y="2893484"/>
            <a:chExt cx="3583820" cy="344965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26484" y="4646084"/>
              <a:ext cx="1676400" cy="734483"/>
            </a:xfrm>
            <a:custGeom>
              <a:avLst/>
              <a:gdLst>
                <a:gd name="T0" fmla="*/ 5120 w 5120"/>
                <a:gd name="T1" fmla="*/ 1425 h 2238"/>
                <a:gd name="T2" fmla="*/ 1598 w 5120"/>
                <a:gd name="T3" fmla="*/ 2238 h 2238"/>
                <a:gd name="T4" fmla="*/ 0 w 5120"/>
                <a:gd name="T5" fmla="*/ 669 h 2238"/>
                <a:gd name="T6" fmla="*/ 3307 w 5120"/>
                <a:gd name="T7" fmla="*/ 0 h 2238"/>
                <a:gd name="T8" fmla="*/ 5120 w 5120"/>
                <a:gd name="T9" fmla="*/ 1425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0" h="2238">
                  <a:moveTo>
                    <a:pt x="5120" y="1425"/>
                  </a:moveTo>
                  <a:lnTo>
                    <a:pt x="1598" y="2238"/>
                  </a:lnTo>
                  <a:lnTo>
                    <a:pt x="0" y="669"/>
                  </a:lnTo>
                  <a:lnTo>
                    <a:pt x="3307" y="0"/>
                  </a:lnTo>
                  <a:lnTo>
                    <a:pt x="5120" y="142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lIns="91440" tIns="45720" rIns="91440" bIns="45720"/>
            <a:lstStyle/>
            <a:p>
              <a:pPr defTabSz="609519">
                <a:defRPr/>
              </a:pPr>
              <a:endParaRPr lang="id-ID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26181" y="4859351"/>
              <a:ext cx="573617" cy="1483784"/>
            </a:xfrm>
            <a:custGeom>
              <a:avLst/>
              <a:gdLst>
                <a:gd name="T0" fmla="*/ 1749 w 1749"/>
                <a:gd name="T1" fmla="*/ 4532 h 4532"/>
                <a:gd name="T2" fmla="*/ 222 w 1749"/>
                <a:gd name="T3" fmla="*/ 2775 h 4532"/>
                <a:gd name="T4" fmla="*/ 0 w 1749"/>
                <a:gd name="T5" fmla="*/ 0 h 4532"/>
                <a:gd name="T6" fmla="*/ 1598 w 1749"/>
                <a:gd name="T7" fmla="*/ 1570 h 4532"/>
                <a:gd name="T8" fmla="*/ 1749 w 1749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9" h="4532">
                  <a:moveTo>
                    <a:pt x="1749" y="4532"/>
                  </a:moveTo>
                  <a:lnTo>
                    <a:pt x="222" y="2775"/>
                  </a:lnTo>
                  <a:lnTo>
                    <a:pt x="0" y="0"/>
                  </a:lnTo>
                  <a:lnTo>
                    <a:pt x="1598" y="1570"/>
                  </a:lnTo>
                  <a:lnTo>
                    <a:pt x="1749" y="45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lIns="91440" tIns="45720" rIns="91440" bIns="45720"/>
            <a:lstStyle/>
            <a:p>
              <a:pPr defTabSz="609519">
                <a:defRPr/>
              </a:pPr>
              <a:endParaRPr lang="id-ID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272118" y="3693584"/>
              <a:ext cx="630767" cy="1420283"/>
            </a:xfrm>
            <a:custGeom>
              <a:avLst/>
              <a:gdLst>
                <a:gd name="T0" fmla="*/ 1874 w 1931"/>
                <a:gd name="T1" fmla="*/ 1237 h 4336"/>
                <a:gd name="T2" fmla="*/ 1931 w 1931"/>
                <a:gd name="T3" fmla="*/ 4336 h 4336"/>
                <a:gd name="T4" fmla="*/ 118 w 1931"/>
                <a:gd name="T5" fmla="*/ 2911 h 4336"/>
                <a:gd name="T6" fmla="*/ 0 w 1931"/>
                <a:gd name="T7" fmla="*/ 0 h 4336"/>
                <a:gd name="T8" fmla="*/ 1874 w 1931"/>
                <a:gd name="T9" fmla="*/ 1237 h 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1" h="4336">
                  <a:moveTo>
                    <a:pt x="1874" y="1237"/>
                  </a:moveTo>
                  <a:lnTo>
                    <a:pt x="1931" y="4336"/>
                  </a:lnTo>
                  <a:lnTo>
                    <a:pt x="118" y="2911"/>
                  </a:lnTo>
                  <a:lnTo>
                    <a:pt x="0" y="0"/>
                  </a:lnTo>
                  <a:lnTo>
                    <a:pt x="1874" y="123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lIns="91440" tIns="45720" rIns="91440" bIns="45720"/>
            <a:lstStyle/>
            <a:p>
              <a:pPr defTabSz="609519">
                <a:defRPr/>
              </a:pPr>
              <a:endParaRPr lang="id-ID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274234" y="3549651"/>
              <a:ext cx="1640417" cy="550333"/>
            </a:xfrm>
            <a:custGeom>
              <a:avLst/>
              <a:gdLst>
                <a:gd name="T0" fmla="*/ 5009 w 5009"/>
                <a:gd name="T1" fmla="*/ 1119 h 1679"/>
                <a:gd name="T2" fmla="*/ 1860 w 5009"/>
                <a:gd name="T3" fmla="*/ 1679 h 1679"/>
                <a:gd name="T4" fmla="*/ 0 w 5009"/>
                <a:gd name="T5" fmla="*/ 454 h 1679"/>
                <a:gd name="T6" fmla="*/ 2917 w 5009"/>
                <a:gd name="T7" fmla="*/ 0 h 1679"/>
                <a:gd name="T8" fmla="*/ 5009 w 5009"/>
                <a:gd name="T9" fmla="*/ 1119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9" h="1679">
                  <a:moveTo>
                    <a:pt x="5009" y="1119"/>
                  </a:moveTo>
                  <a:lnTo>
                    <a:pt x="1860" y="1679"/>
                  </a:lnTo>
                  <a:lnTo>
                    <a:pt x="0" y="454"/>
                  </a:lnTo>
                  <a:lnTo>
                    <a:pt x="2917" y="0"/>
                  </a:lnTo>
                  <a:lnTo>
                    <a:pt x="5009" y="111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lIns="91440" tIns="45720" rIns="91440" bIns="45720"/>
            <a:lstStyle/>
            <a:p>
              <a:pPr defTabSz="609519">
                <a:defRPr/>
              </a:pPr>
              <a:endParaRPr lang="id-ID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908301" y="4324352"/>
              <a:ext cx="901700" cy="552449"/>
            </a:xfrm>
            <a:custGeom>
              <a:avLst/>
              <a:gdLst>
                <a:gd name="T0" fmla="*/ 2758 w 2758"/>
                <a:gd name="T1" fmla="*/ 1057 h 1690"/>
                <a:gd name="T2" fmla="*/ 33 w 2758"/>
                <a:gd name="T3" fmla="*/ 1690 h 1690"/>
                <a:gd name="T4" fmla="*/ 0 w 2758"/>
                <a:gd name="T5" fmla="*/ 142 h 1690"/>
                <a:gd name="T6" fmla="*/ 893 w 2758"/>
                <a:gd name="T7" fmla="*/ 0 h 1690"/>
                <a:gd name="T8" fmla="*/ 2758 w 2758"/>
                <a:gd name="T9" fmla="*/ 1057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8" h="1690">
                  <a:moveTo>
                    <a:pt x="2758" y="1057"/>
                  </a:moveTo>
                  <a:lnTo>
                    <a:pt x="33" y="1690"/>
                  </a:lnTo>
                  <a:lnTo>
                    <a:pt x="0" y="142"/>
                  </a:lnTo>
                  <a:lnTo>
                    <a:pt x="893" y="0"/>
                  </a:lnTo>
                  <a:lnTo>
                    <a:pt x="2758" y="105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lIns="91440" tIns="45720" rIns="91440" bIns="45720"/>
            <a:lstStyle/>
            <a:p>
              <a:pPr defTabSz="609519">
                <a:defRPr/>
              </a:pPr>
              <a:endParaRPr lang="id-ID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 rot="491953" flipH="1">
              <a:off x="1691217" y="2893484"/>
              <a:ext cx="1295400" cy="1809749"/>
            </a:xfrm>
            <a:custGeom>
              <a:avLst/>
              <a:gdLst>
                <a:gd name="T0" fmla="*/ 1184 w 1391"/>
                <a:gd name="T1" fmla="*/ 771 h 1944"/>
                <a:gd name="T2" fmla="*/ 986 w 1391"/>
                <a:gd name="T3" fmla="*/ 384 h 1944"/>
                <a:gd name="T4" fmla="*/ 847 w 1391"/>
                <a:gd name="T5" fmla="*/ 261 h 1944"/>
                <a:gd name="T6" fmla="*/ 838 w 1391"/>
                <a:gd name="T7" fmla="*/ 51 h 1944"/>
                <a:gd name="T8" fmla="*/ 643 w 1391"/>
                <a:gd name="T9" fmla="*/ 10 h 1944"/>
                <a:gd name="T10" fmla="*/ 589 w 1391"/>
                <a:gd name="T11" fmla="*/ 139 h 1944"/>
                <a:gd name="T12" fmla="*/ 608 w 1391"/>
                <a:gd name="T13" fmla="*/ 271 h 1944"/>
                <a:gd name="T14" fmla="*/ 587 w 1391"/>
                <a:gd name="T15" fmla="*/ 412 h 1944"/>
                <a:gd name="T16" fmla="*/ 520 w 1391"/>
                <a:gd name="T17" fmla="*/ 639 h 1944"/>
                <a:gd name="T18" fmla="*/ 365 w 1391"/>
                <a:gd name="T19" fmla="*/ 840 h 1944"/>
                <a:gd name="T20" fmla="*/ 310 w 1391"/>
                <a:gd name="T21" fmla="*/ 840 h 1944"/>
                <a:gd name="T22" fmla="*/ 235 w 1391"/>
                <a:gd name="T23" fmla="*/ 970 h 1944"/>
                <a:gd name="T24" fmla="*/ 218 w 1391"/>
                <a:gd name="T25" fmla="*/ 1046 h 1944"/>
                <a:gd name="T26" fmla="*/ 218 w 1391"/>
                <a:gd name="T27" fmla="*/ 1171 h 1944"/>
                <a:gd name="T28" fmla="*/ 247 w 1391"/>
                <a:gd name="T29" fmla="*/ 1503 h 1944"/>
                <a:gd name="T30" fmla="*/ 59 w 1391"/>
                <a:gd name="T31" fmla="*/ 1595 h 1944"/>
                <a:gd name="T32" fmla="*/ 210 w 1391"/>
                <a:gd name="T33" fmla="*/ 1683 h 1944"/>
                <a:gd name="T34" fmla="*/ 398 w 1391"/>
                <a:gd name="T35" fmla="*/ 1612 h 1944"/>
                <a:gd name="T36" fmla="*/ 415 w 1391"/>
                <a:gd name="T37" fmla="*/ 1390 h 1944"/>
                <a:gd name="T38" fmla="*/ 436 w 1391"/>
                <a:gd name="T39" fmla="*/ 1071 h 1944"/>
                <a:gd name="T40" fmla="*/ 643 w 1391"/>
                <a:gd name="T41" fmla="*/ 1111 h 1944"/>
                <a:gd name="T42" fmla="*/ 687 w 1391"/>
                <a:gd name="T43" fmla="*/ 1265 h 1944"/>
                <a:gd name="T44" fmla="*/ 602 w 1391"/>
                <a:gd name="T45" fmla="*/ 1664 h 1944"/>
                <a:gd name="T46" fmla="*/ 627 w 1391"/>
                <a:gd name="T47" fmla="*/ 1765 h 1944"/>
                <a:gd name="T48" fmla="*/ 407 w 1391"/>
                <a:gd name="T49" fmla="*/ 1878 h 1944"/>
                <a:gd name="T50" fmla="*/ 806 w 1391"/>
                <a:gd name="T51" fmla="*/ 1919 h 1944"/>
                <a:gd name="T52" fmla="*/ 828 w 1391"/>
                <a:gd name="T53" fmla="*/ 1699 h 1944"/>
                <a:gd name="T54" fmla="*/ 891 w 1391"/>
                <a:gd name="T55" fmla="*/ 1359 h 1944"/>
                <a:gd name="T56" fmla="*/ 1083 w 1391"/>
                <a:gd name="T57" fmla="*/ 1199 h 1944"/>
                <a:gd name="T58" fmla="*/ 1212 w 1391"/>
                <a:gd name="T59" fmla="*/ 1274 h 1944"/>
                <a:gd name="T60" fmla="*/ 1266 w 1391"/>
                <a:gd name="T61" fmla="*/ 988 h 1944"/>
                <a:gd name="T62" fmla="*/ 567 w 1391"/>
                <a:gd name="T63" fmla="*/ 897 h 1944"/>
                <a:gd name="T64" fmla="*/ 659 w 1391"/>
                <a:gd name="T65" fmla="*/ 796 h 1944"/>
                <a:gd name="T66" fmla="*/ 655 w 1391"/>
                <a:gd name="T67" fmla="*/ 897 h 1944"/>
                <a:gd name="T68" fmla="*/ 732 w 1391"/>
                <a:gd name="T69" fmla="*/ 621 h 1944"/>
                <a:gd name="T70" fmla="*/ 688 w 1391"/>
                <a:gd name="T71" fmla="*/ 618 h 1944"/>
                <a:gd name="T72" fmla="*/ 660 w 1391"/>
                <a:gd name="T73" fmla="*/ 467 h 1944"/>
                <a:gd name="T74" fmla="*/ 691 w 1391"/>
                <a:gd name="T75" fmla="*/ 407 h 1944"/>
                <a:gd name="T76" fmla="*/ 770 w 1391"/>
                <a:gd name="T77" fmla="*/ 464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1" h="1944">
                  <a:moveTo>
                    <a:pt x="1266" y="988"/>
                  </a:moveTo>
                  <a:cubicBezTo>
                    <a:pt x="1218" y="928"/>
                    <a:pt x="1193" y="824"/>
                    <a:pt x="1184" y="771"/>
                  </a:cubicBezTo>
                  <a:cubicBezTo>
                    <a:pt x="1174" y="717"/>
                    <a:pt x="1111" y="557"/>
                    <a:pt x="1093" y="522"/>
                  </a:cubicBezTo>
                  <a:cubicBezTo>
                    <a:pt x="1074" y="488"/>
                    <a:pt x="995" y="397"/>
                    <a:pt x="986" y="384"/>
                  </a:cubicBezTo>
                  <a:cubicBezTo>
                    <a:pt x="976" y="371"/>
                    <a:pt x="857" y="318"/>
                    <a:pt x="844" y="318"/>
                  </a:cubicBezTo>
                  <a:cubicBezTo>
                    <a:pt x="831" y="318"/>
                    <a:pt x="844" y="283"/>
                    <a:pt x="847" y="261"/>
                  </a:cubicBezTo>
                  <a:cubicBezTo>
                    <a:pt x="850" y="239"/>
                    <a:pt x="866" y="192"/>
                    <a:pt x="876" y="154"/>
                  </a:cubicBezTo>
                  <a:cubicBezTo>
                    <a:pt x="885" y="117"/>
                    <a:pt x="847" y="82"/>
                    <a:pt x="838" y="51"/>
                  </a:cubicBezTo>
                  <a:cubicBezTo>
                    <a:pt x="828" y="19"/>
                    <a:pt x="772" y="3"/>
                    <a:pt x="756" y="3"/>
                  </a:cubicBezTo>
                  <a:cubicBezTo>
                    <a:pt x="740" y="3"/>
                    <a:pt x="655" y="0"/>
                    <a:pt x="643" y="10"/>
                  </a:cubicBezTo>
                  <a:cubicBezTo>
                    <a:pt x="630" y="19"/>
                    <a:pt x="614" y="54"/>
                    <a:pt x="599" y="69"/>
                  </a:cubicBezTo>
                  <a:cubicBezTo>
                    <a:pt x="583" y="85"/>
                    <a:pt x="589" y="123"/>
                    <a:pt x="589" y="139"/>
                  </a:cubicBezTo>
                  <a:cubicBezTo>
                    <a:pt x="589" y="154"/>
                    <a:pt x="596" y="195"/>
                    <a:pt x="589" y="217"/>
                  </a:cubicBezTo>
                  <a:cubicBezTo>
                    <a:pt x="583" y="239"/>
                    <a:pt x="608" y="261"/>
                    <a:pt x="608" y="271"/>
                  </a:cubicBezTo>
                  <a:cubicBezTo>
                    <a:pt x="608" y="280"/>
                    <a:pt x="633" y="379"/>
                    <a:pt x="633" y="379"/>
                  </a:cubicBezTo>
                  <a:cubicBezTo>
                    <a:pt x="633" y="379"/>
                    <a:pt x="633" y="379"/>
                    <a:pt x="587" y="412"/>
                  </a:cubicBezTo>
                  <a:cubicBezTo>
                    <a:pt x="541" y="446"/>
                    <a:pt x="545" y="547"/>
                    <a:pt x="545" y="563"/>
                  </a:cubicBezTo>
                  <a:cubicBezTo>
                    <a:pt x="545" y="580"/>
                    <a:pt x="524" y="622"/>
                    <a:pt x="520" y="639"/>
                  </a:cubicBezTo>
                  <a:cubicBezTo>
                    <a:pt x="516" y="656"/>
                    <a:pt x="478" y="723"/>
                    <a:pt x="478" y="723"/>
                  </a:cubicBezTo>
                  <a:cubicBezTo>
                    <a:pt x="365" y="840"/>
                    <a:pt x="365" y="840"/>
                    <a:pt x="365" y="840"/>
                  </a:cubicBezTo>
                  <a:cubicBezTo>
                    <a:pt x="344" y="832"/>
                    <a:pt x="344" y="832"/>
                    <a:pt x="344" y="832"/>
                  </a:cubicBezTo>
                  <a:cubicBezTo>
                    <a:pt x="344" y="832"/>
                    <a:pt x="344" y="832"/>
                    <a:pt x="310" y="840"/>
                  </a:cubicBezTo>
                  <a:cubicBezTo>
                    <a:pt x="277" y="848"/>
                    <a:pt x="348" y="865"/>
                    <a:pt x="319" y="878"/>
                  </a:cubicBezTo>
                  <a:cubicBezTo>
                    <a:pt x="289" y="890"/>
                    <a:pt x="235" y="970"/>
                    <a:pt x="235" y="970"/>
                  </a:cubicBezTo>
                  <a:cubicBezTo>
                    <a:pt x="226" y="1008"/>
                    <a:pt x="226" y="1008"/>
                    <a:pt x="226" y="1008"/>
                  </a:cubicBezTo>
                  <a:cubicBezTo>
                    <a:pt x="218" y="1046"/>
                    <a:pt x="218" y="1046"/>
                    <a:pt x="218" y="1046"/>
                  </a:cubicBezTo>
                  <a:cubicBezTo>
                    <a:pt x="218" y="1046"/>
                    <a:pt x="239" y="1050"/>
                    <a:pt x="239" y="1071"/>
                  </a:cubicBezTo>
                  <a:cubicBezTo>
                    <a:pt x="239" y="1092"/>
                    <a:pt x="235" y="1129"/>
                    <a:pt x="218" y="1171"/>
                  </a:cubicBezTo>
                  <a:cubicBezTo>
                    <a:pt x="201" y="1213"/>
                    <a:pt x="185" y="1406"/>
                    <a:pt x="185" y="1419"/>
                  </a:cubicBezTo>
                  <a:cubicBezTo>
                    <a:pt x="185" y="1431"/>
                    <a:pt x="239" y="1465"/>
                    <a:pt x="247" y="1503"/>
                  </a:cubicBezTo>
                  <a:cubicBezTo>
                    <a:pt x="256" y="1541"/>
                    <a:pt x="226" y="1545"/>
                    <a:pt x="197" y="1578"/>
                  </a:cubicBezTo>
                  <a:cubicBezTo>
                    <a:pt x="168" y="1612"/>
                    <a:pt x="117" y="1595"/>
                    <a:pt x="59" y="1595"/>
                  </a:cubicBezTo>
                  <a:cubicBezTo>
                    <a:pt x="0" y="1595"/>
                    <a:pt x="0" y="1662"/>
                    <a:pt x="0" y="1662"/>
                  </a:cubicBezTo>
                  <a:cubicBezTo>
                    <a:pt x="0" y="1662"/>
                    <a:pt x="185" y="1683"/>
                    <a:pt x="210" y="1683"/>
                  </a:cubicBezTo>
                  <a:cubicBezTo>
                    <a:pt x="235" y="1683"/>
                    <a:pt x="323" y="1700"/>
                    <a:pt x="365" y="1700"/>
                  </a:cubicBezTo>
                  <a:cubicBezTo>
                    <a:pt x="407" y="1700"/>
                    <a:pt x="398" y="1637"/>
                    <a:pt x="398" y="1612"/>
                  </a:cubicBezTo>
                  <a:cubicBezTo>
                    <a:pt x="398" y="1587"/>
                    <a:pt x="394" y="1549"/>
                    <a:pt x="394" y="1528"/>
                  </a:cubicBezTo>
                  <a:cubicBezTo>
                    <a:pt x="394" y="1507"/>
                    <a:pt x="398" y="1423"/>
                    <a:pt x="415" y="1390"/>
                  </a:cubicBezTo>
                  <a:cubicBezTo>
                    <a:pt x="432" y="1356"/>
                    <a:pt x="424" y="1226"/>
                    <a:pt x="419" y="1192"/>
                  </a:cubicBezTo>
                  <a:cubicBezTo>
                    <a:pt x="415" y="1159"/>
                    <a:pt x="436" y="1071"/>
                    <a:pt x="436" y="1071"/>
                  </a:cubicBezTo>
                  <a:cubicBezTo>
                    <a:pt x="450" y="1037"/>
                    <a:pt x="511" y="1070"/>
                    <a:pt x="511" y="1070"/>
                  </a:cubicBezTo>
                  <a:cubicBezTo>
                    <a:pt x="643" y="1111"/>
                    <a:pt x="643" y="1111"/>
                    <a:pt x="643" y="1111"/>
                  </a:cubicBezTo>
                  <a:cubicBezTo>
                    <a:pt x="703" y="1133"/>
                    <a:pt x="703" y="1133"/>
                    <a:pt x="703" y="1133"/>
                  </a:cubicBezTo>
                  <a:cubicBezTo>
                    <a:pt x="703" y="1133"/>
                    <a:pt x="703" y="1224"/>
                    <a:pt x="687" y="1265"/>
                  </a:cubicBezTo>
                  <a:cubicBezTo>
                    <a:pt x="671" y="1306"/>
                    <a:pt x="649" y="1494"/>
                    <a:pt x="649" y="1535"/>
                  </a:cubicBezTo>
                  <a:cubicBezTo>
                    <a:pt x="649" y="1576"/>
                    <a:pt x="602" y="1664"/>
                    <a:pt x="602" y="1664"/>
                  </a:cubicBezTo>
                  <a:cubicBezTo>
                    <a:pt x="602" y="1664"/>
                    <a:pt x="646" y="1674"/>
                    <a:pt x="659" y="1686"/>
                  </a:cubicBezTo>
                  <a:cubicBezTo>
                    <a:pt x="671" y="1699"/>
                    <a:pt x="643" y="1737"/>
                    <a:pt x="627" y="1765"/>
                  </a:cubicBezTo>
                  <a:cubicBezTo>
                    <a:pt x="611" y="1793"/>
                    <a:pt x="539" y="1840"/>
                    <a:pt x="507" y="1840"/>
                  </a:cubicBezTo>
                  <a:cubicBezTo>
                    <a:pt x="476" y="1840"/>
                    <a:pt x="416" y="1862"/>
                    <a:pt x="407" y="1878"/>
                  </a:cubicBezTo>
                  <a:cubicBezTo>
                    <a:pt x="397" y="1894"/>
                    <a:pt x="410" y="1925"/>
                    <a:pt x="419" y="1935"/>
                  </a:cubicBezTo>
                  <a:cubicBezTo>
                    <a:pt x="429" y="1944"/>
                    <a:pt x="743" y="1925"/>
                    <a:pt x="806" y="1919"/>
                  </a:cubicBezTo>
                  <a:cubicBezTo>
                    <a:pt x="869" y="1913"/>
                    <a:pt x="835" y="1850"/>
                    <a:pt x="831" y="1818"/>
                  </a:cubicBezTo>
                  <a:cubicBezTo>
                    <a:pt x="828" y="1787"/>
                    <a:pt x="822" y="1730"/>
                    <a:pt x="828" y="1699"/>
                  </a:cubicBezTo>
                  <a:cubicBezTo>
                    <a:pt x="835" y="1667"/>
                    <a:pt x="828" y="1699"/>
                    <a:pt x="838" y="1696"/>
                  </a:cubicBezTo>
                  <a:cubicBezTo>
                    <a:pt x="847" y="1693"/>
                    <a:pt x="891" y="1425"/>
                    <a:pt x="891" y="1359"/>
                  </a:cubicBezTo>
                  <a:cubicBezTo>
                    <a:pt x="891" y="1293"/>
                    <a:pt x="910" y="1186"/>
                    <a:pt x="910" y="1186"/>
                  </a:cubicBezTo>
                  <a:cubicBezTo>
                    <a:pt x="1083" y="1199"/>
                    <a:pt x="1083" y="1199"/>
                    <a:pt x="1083" y="1199"/>
                  </a:cubicBezTo>
                  <a:cubicBezTo>
                    <a:pt x="1083" y="1199"/>
                    <a:pt x="1121" y="1218"/>
                    <a:pt x="1133" y="1258"/>
                  </a:cubicBezTo>
                  <a:cubicBezTo>
                    <a:pt x="1146" y="1299"/>
                    <a:pt x="1140" y="1296"/>
                    <a:pt x="1212" y="1274"/>
                  </a:cubicBezTo>
                  <a:cubicBezTo>
                    <a:pt x="1285" y="1252"/>
                    <a:pt x="1391" y="1221"/>
                    <a:pt x="1391" y="1221"/>
                  </a:cubicBezTo>
                  <a:cubicBezTo>
                    <a:pt x="1391" y="1221"/>
                    <a:pt x="1313" y="1048"/>
                    <a:pt x="1266" y="988"/>
                  </a:cubicBezTo>
                  <a:close/>
                  <a:moveTo>
                    <a:pt x="655" y="897"/>
                  </a:moveTo>
                  <a:cubicBezTo>
                    <a:pt x="649" y="909"/>
                    <a:pt x="567" y="897"/>
                    <a:pt x="567" y="897"/>
                  </a:cubicBezTo>
                  <a:cubicBezTo>
                    <a:pt x="507" y="900"/>
                    <a:pt x="621" y="799"/>
                    <a:pt x="627" y="787"/>
                  </a:cubicBezTo>
                  <a:cubicBezTo>
                    <a:pt x="633" y="774"/>
                    <a:pt x="655" y="777"/>
                    <a:pt x="659" y="796"/>
                  </a:cubicBezTo>
                  <a:cubicBezTo>
                    <a:pt x="662" y="815"/>
                    <a:pt x="687" y="875"/>
                    <a:pt x="687" y="875"/>
                  </a:cubicBezTo>
                  <a:cubicBezTo>
                    <a:pt x="687" y="875"/>
                    <a:pt x="662" y="884"/>
                    <a:pt x="655" y="897"/>
                  </a:cubicBezTo>
                  <a:close/>
                  <a:moveTo>
                    <a:pt x="770" y="464"/>
                  </a:moveTo>
                  <a:cubicBezTo>
                    <a:pt x="767" y="479"/>
                    <a:pt x="729" y="602"/>
                    <a:pt x="732" y="621"/>
                  </a:cubicBezTo>
                  <a:cubicBezTo>
                    <a:pt x="735" y="640"/>
                    <a:pt x="748" y="706"/>
                    <a:pt x="738" y="712"/>
                  </a:cubicBezTo>
                  <a:cubicBezTo>
                    <a:pt x="729" y="718"/>
                    <a:pt x="694" y="640"/>
                    <a:pt x="688" y="618"/>
                  </a:cubicBezTo>
                  <a:cubicBezTo>
                    <a:pt x="682" y="596"/>
                    <a:pt x="688" y="517"/>
                    <a:pt x="682" y="505"/>
                  </a:cubicBezTo>
                  <a:cubicBezTo>
                    <a:pt x="675" y="492"/>
                    <a:pt x="660" y="492"/>
                    <a:pt x="660" y="467"/>
                  </a:cubicBezTo>
                  <a:cubicBezTo>
                    <a:pt x="660" y="442"/>
                    <a:pt x="660" y="404"/>
                    <a:pt x="660" y="404"/>
                  </a:cubicBezTo>
                  <a:cubicBezTo>
                    <a:pt x="660" y="404"/>
                    <a:pt x="660" y="404"/>
                    <a:pt x="691" y="407"/>
                  </a:cubicBezTo>
                  <a:cubicBezTo>
                    <a:pt x="722" y="410"/>
                    <a:pt x="770" y="379"/>
                    <a:pt x="829" y="316"/>
                  </a:cubicBezTo>
                  <a:cubicBezTo>
                    <a:pt x="829" y="316"/>
                    <a:pt x="773" y="448"/>
                    <a:pt x="770" y="46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lIns="91440" tIns="45720" rIns="91440" bIns="45720"/>
            <a:lstStyle/>
            <a:p>
              <a:pPr defTabSz="609519">
                <a:defRPr/>
              </a:pPr>
              <a:endParaRPr lang="id-ID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31437" y="1217168"/>
            <a:ext cx="1765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cs typeface="Arial" pitchFamily="34" charset="0"/>
              </a:rPr>
              <a:t>GRAINS</a:t>
            </a:r>
            <a:r>
              <a:rPr lang="en-GB" altLang="en-US" sz="2700" b="1" dirty="0">
                <a:cs typeface="Arial" pitchFamily="34" charset="0"/>
              </a:rPr>
              <a:t> </a:t>
            </a:r>
            <a:endParaRPr lang="en-US" altLang="en-US" sz="2700" b="1" dirty="0"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31437" y="2515015"/>
            <a:ext cx="1765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>
                <a:solidFill>
                  <a:srgbClr val="1C2E86"/>
                </a:solidFill>
                <a:cs typeface="Arial" pitchFamily="34" charset="0"/>
              </a:rPr>
              <a:t>SOFTS</a:t>
            </a:r>
            <a:r>
              <a:rPr lang="en-GB" altLang="en-US" sz="2700" b="1" dirty="0">
                <a:solidFill>
                  <a:srgbClr val="1C2E86"/>
                </a:solidFill>
                <a:cs typeface="Arial" pitchFamily="34" charset="0"/>
              </a:rPr>
              <a:t>  </a:t>
            </a:r>
            <a:endParaRPr lang="en-US" altLang="en-US" sz="2700" b="1" dirty="0">
              <a:solidFill>
                <a:srgbClr val="1C2E86"/>
              </a:solidFill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64836" y="2019333"/>
            <a:ext cx="8024284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8098" y="2310955"/>
            <a:ext cx="8637759" cy="3739481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 defTabSz="609519">
              <a:lnSpc>
                <a:spcPct val="150000"/>
              </a:lnSpc>
              <a:defRPr/>
            </a:pPr>
            <a:r>
              <a:rPr lang="en-US" altLang="en-US" sz="3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Sugar</a:t>
            </a:r>
            <a:endParaRPr lang="en-US" alt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457167" indent="-457167" defTabSz="855756">
              <a:lnSpc>
                <a:spcPct val="150000"/>
              </a:lnSpc>
              <a:buClr>
                <a:schemeClr val="accent1"/>
              </a:buClr>
              <a:buFont typeface="Arial"/>
              <a:buChar char="•"/>
              <a:defRPr/>
            </a:pPr>
            <a:r>
              <a:rPr lang="en-GB" alt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Prices to be bullish in the coming weeks on lower sugar output in Brazil</a:t>
            </a:r>
          </a:p>
          <a:p>
            <a:pPr marL="457167" indent="-457167" defTabSz="855756">
              <a:lnSpc>
                <a:spcPct val="150000"/>
              </a:lnSpc>
              <a:buClr>
                <a:schemeClr val="accent1"/>
              </a:buClr>
              <a:defRPr/>
            </a:pPr>
            <a:r>
              <a:rPr lang="en-US" altLang="en-US" sz="31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Cocoa</a:t>
            </a:r>
          </a:p>
          <a:p>
            <a:pPr marL="457167" indent="-457167" defTabSz="855756">
              <a:lnSpc>
                <a:spcPct val="150000"/>
              </a:lnSpc>
              <a:buClr>
                <a:schemeClr val="accent1"/>
              </a:buClr>
              <a:buFont typeface="Arial"/>
              <a:buChar char="•"/>
              <a:defRPr/>
            </a:pPr>
            <a:r>
              <a:rPr lang="en-US" altLang="en-US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E</a:t>
            </a:r>
            <a:r>
              <a:rPr lang="en-US" alt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xpectations of bumper harvest in Ivory Coast to push prices downward in the near term </a:t>
            </a:r>
            <a:endParaRPr lang="en-US" alt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10023" y="85141"/>
            <a:ext cx="8501031" cy="763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333" fontAlgn="base">
              <a:spcAft>
                <a:spcPct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OUTLOOK – Agricultural Prices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9A08D6-A3B5-4C77-AD6F-496C0283F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836" y="1131742"/>
            <a:ext cx="8527164" cy="5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marL="0" lvl="1" algn="just" defTabSz="8557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en-US" alt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Rising global stocks to pressurize prices in the near term</a:t>
            </a:r>
            <a:endParaRPr lang="en-US" altLang="en-US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71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62976" y="261728"/>
            <a:ext cx="8501031" cy="68929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Impact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102" y="3401538"/>
            <a:ext cx="6293576" cy="3705020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882" indent="-342882" defTabSz="855756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alt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Further decline in inflation is p</a:t>
            </a:r>
            <a:r>
              <a:rPr lang="en-GB" alt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ositive for policy makers</a:t>
            </a:r>
          </a:p>
          <a:p>
            <a:pPr defTabSz="85575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Oil prices </a:t>
            </a:r>
            <a:r>
              <a:rPr lang="en-GB" altLang="en-US" sz="280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are 18% </a:t>
            </a:r>
            <a:r>
              <a:rPr lang="en-GB" alt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above budget benchmark</a:t>
            </a:r>
          </a:p>
          <a:p>
            <a:pPr lvl="1" defTabSz="855756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Positive for fiscal and external accretion </a:t>
            </a:r>
            <a:br>
              <a:rPr lang="en-GB" altLang="en-US" sz="2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</a:br>
            <a:endParaRPr lang="en-GB" altLang="en-US" sz="26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342882" indent="-342882" defTabSz="855756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GB" sz="27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342882" indent="-342882" defTabSz="855756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GB" sz="27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6020" y="3495169"/>
            <a:ext cx="5751402" cy="3214787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882" lvl="2" indent="-342882" defTabSz="855756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IMF cuts global growth forecast to 3.3%</a:t>
            </a:r>
          </a:p>
          <a:p>
            <a:pPr marL="800082" lvl="3" indent="-342882" defTabSz="855756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Lowest level since financial crisis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2362" y="798398"/>
            <a:ext cx="2879598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The Goodies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2676" y="978404"/>
            <a:ext cx="2879598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The Downers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142" y="1337208"/>
            <a:ext cx="1643062" cy="1418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7368" y="2007951"/>
            <a:ext cx="710411" cy="7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64007" y="2587654"/>
            <a:ext cx="673923" cy="336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7486" y="1571728"/>
            <a:ext cx="1449977" cy="1446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091089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5028"/>
            <a:ext cx="10018713" cy="7565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Power </a:t>
            </a:r>
            <a:r>
              <a:rPr lang="en-US" b="1" dirty="0" smtClean="0">
                <a:solidFill>
                  <a:schemeClr val="tx1"/>
                </a:solidFill>
              </a:rPr>
              <a:t>Sector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034" y="592665"/>
            <a:ext cx="10066820" cy="3000767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i="1" dirty="0" smtClean="0"/>
              <a:t>April 8</a:t>
            </a:r>
            <a:r>
              <a:rPr lang="en-US" sz="2400" i="1" baseline="30000" dirty="0" smtClean="0"/>
              <a:t>th</a:t>
            </a:r>
            <a:r>
              <a:rPr lang="en-US" sz="2400" i="1" dirty="0" smtClean="0"/>
              <a:t>      </a:t>
            </a:r>
            <a:endParaRPr lang="en-US" sz="2400" i="1" dirty="0"/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Average </a:t>
            </a:r>
            <a:r>
              <a:rPr lang="en-US" alt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power output: 3,773MW/h (up by251MW/h</a:t>
            </a:r>
            <a:r>
              <a:rPr lang="en-US" alt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Gas constraint stood at 1,551 MWh/h, grid constraint was 1,551MWh/h and water constraint was 150MWh/h</a:t>
            </a:r>
            <a:endParaRPr lang="en-US" altLang="en-US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algn="just" defTabSz="855756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Naira equivalent of </a:t>
            </a:r>
            <a:r>
              <a:rPr lang="en-US" alt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power loss</a:t>
            </a:r>
            <a:r>
              <a:rPr lang="en-US" alt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: </a:t>
            </a:r>
            <a:r>
              <a:rPr lang="en-US" alt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N1.61billion </a:t>
            </a:r>
            <a:r>
              <a:rPr lang="en-US" alt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(annualized at </a:t>
            </a:r>
            <a:r>
              <a:rPr lang="en-US" altLang="en-US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N478.15billion</a:t>
            </a:r>
            <a:r>
              <a:rPr lang="en-US" altLang="en-US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)</a:t>
            </a:r>
            <a:endParaRPr lang="en-GB" altLang="en-US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663117755"/>
              </p:ext>
            </p:extLst>
          </p:nvPr>
        </p:nvGraphicFramePr>
        <p:xfrm>
          <a:off x="9062720" y="154427"/>
          <a:ext cx="3129280" cy="173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846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Temperature(noon-time)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846">
                <a:tc>
                  <a:txBody>
                    <a:bodyPr/>
                    <a:lstStyle/>
                    <a:p>
                      <a:r>
                        <a:rPr lang="en-US" dirty="0"/>
                        <a:t>Abuja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32</a:t>
                      </a:r>
                      <a:r>
                        <a:rPr lang="en-GB" baseline="30000" dirty="0" smtClean="0"/>
                        <a:t>0</a:t>
                      </a:r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846">
                <a:tc>
                  <a:txBody>
                    <a:bodyPr/>
                    <a:lstStyle/>
                    <a:p>
                      <a:r>
                        <a:rPr lang="en-US" dirty="0"/>
                        <a:t>Kano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38</a:t>
                      </a:r>
                      <a:r>
                        <a:rPr lang="en-GB" baseline="30000" dirty="0" smtClean="0"/>
                        <a:t>0</a:t>
                      </a:r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846">
                <a:tc>
                  <a:txBody>
                    <a:bodyPr/>
                    <a:lstStyle/>
                    <a:p>
                      <a:r>
                        <a:rPr lang="en-US" dirty="0"/>
                        <a:t>Lagos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32</a:t>
                      </a:r>
                      <a:r>
                        <a:rPr lang="en-GB" baseline="30000" dirty="0" smtClean="0"/>
                        <a:t>0</a:t>
                      </a:r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3684" y="3593432"/>
            <a:ext cx="6319520" cy="30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3601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06681"/>
            <a:ext cx="10018713" cy="655320"/>
          </a:xfrm>
        </p:spPr>
        <p:txBody>
          <a:bodyPr>
            <a:normAutofit/>
          </a:bodyPr>
          <a:lstStyle/>
          <a:p>
            <a:r>
              <a:rPr lang="en-US" b="1" dirty="0"/>
              <a:t>Domestic Commodities Price Movement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89114" y="2054078"/>
          <a:ext cx="9713908" cy="30464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5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5563">
                <a:tc>
                  <a:txBody>
                    <a:bodyPr/>
                    <a:lstStyle/>
                    <a:p>
                      <a:r>
                        <a:rPr lang="en-US" dirty="0"/>
                        <a:t>Commodities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Prices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Previous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Month Prices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Directional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1-Year Low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1-Year High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010">
                <a:tc>
                  <a:txBody>
                    <a:bodyPr/>
                    <a:lstStyle/>
                    <a:p>
                      <a:r>
                        <a:rPr lang="en-US" dirty="0"/>
                        <a:t>Palm</a:t>
                      </a:r>
                      <a:r>
                        <a:rPr lang="en-US" baseline="0" dirty="0"/>
                        <a:t> Oil (25l)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N10, </a:t>
                      </a:r>
                      <a:r>
                        <a:rPr lang="en-US" dirty="0"/>
                        <a:t>0</a:t>
                      </a:r>
                      <a:r>
                        <a:rPr lang="en-US" dirty="0" smtClean="0"/>
                        <a:t>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N10,000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N6,000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N25,000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010">
                <a:tc>
                  <a:txBody>
                    <a:bodyPr/>
                    <a:lstStyle/>
                    <a:p>
                      <a:r>
                        <a:rPr lang="en-US" dirty="0"/>
                        <a:t>Semovita (10kg)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N2,850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N2,850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N1,800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N3,500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010">
                <a:tc>
                  <a:txBody>
                    <a:bodyPr/>
                    <a:lstStyle/>
                    <a:p>
                      <a:r>
                        <a:rPr lang="en-US" dirty="0" smtClean="0"/>
                        <a:t>New </a:t>
                      </a:r>
                      <a:r>
                        <a:rPr lang="en-US" dirty="0"/>
                        <a:t>Yam </a:t>
                      </a:r>
                      <a:r>
                        <a:rPr lang="en-US" dirty="0" smtClean="0"/>
                        <a:t>(medium</a:t>
                      </a:r>
                      <a:r>
                        <a:rPr lang="en-US" baseline="0" dirty="0" smtClean="0"/>
                        <a:t> size)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N800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N800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N1,900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010">
                <a:tc>
                  <a:txBody>
                    <a:bodyPr/>
                    <a:lstStyle/>
                    <a:p>
                      <a:r>
                        <a:rPr lang="en-US" dirty="0"/>
                        <a:t>Sugar (50kg)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N14,900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N14,900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N8,000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N20,000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3" name="Group 18"/>
          <p:cNvGrpSpPr/>
          <p:nvPr/>
        </p:nvGrpSpPr>
        <p:grpSpPr>
          <a:xfrm>
            <a:off x="4093772" y="3017619"/>
            <a:ext cx="656248" cy="1995595"/>
            <a:chOff x="2973622" y="1893121"/>
            <a:chExt cx="656248" cy="1995595"/>
          </a:xfrm>
        </p:grpSpPr>
        <p:pic>
          <p:nvPicPr>
            <p:cNvPr id="15" name="Picture 108" descr="refined-palm-oi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1088" y="1893121"/>
              <a:ext cx="647700" cy="38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09" descr="Sa_semolina_far.jpg"/>
            <p:cNvPicPr>
              <a:picLocks noChangeAspect="1"/>
            </p:cNvPicPr>
            <p:nvPr/>
          </p:nvPicPr>
          <p:blipFill>
            <a:blip r:embed="rId4" cstate="print"/>
            <a:srcRect t="11482" r="3188" b="6410"/>
            <a:stretch>
              <a:fillRect/>
            </a:stretch>
          </p:blipFill>
          <p:spPr bwMode="auto">
            <a:xfrm>
              <a:off x="3054137" y="2442696"/>
              <a:ext cx="575733" cy="313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s://static1.squarespace.com/static/500af2aac4aa3053c4fc5ae1/t/507ffeb3c4aaf4f857cf8c39/1350565556426/yam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2426" y="2967148"/>
              <a:ext cx="527444" cy="323851"/>
            </a:xfrm>
            <a:prstGeom prst="rect">
              <a:avLst/>
            </a:prstGeom>
            <a:no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73622" y="3412586"/>
              <a:ext cx="446357" cy="47613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822955" y="1264501"/>
            <a:ext cx="667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Relatively Elastic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Products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061" y="2998900"/>
            <a:ext cx="944563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062" y="4600653"/>
            <a:ext cx="9445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062" y="3567194"/>
            <a:ext cx="9445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8060" y="4091646"/>
            <a:ext cx="9445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71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64" y="125854"/>
            <a:ext cx="10018713" cy="655320"/>
          </a:xfrm>
        </p:spPr>
        <p:txBody>
          <a:bodyPr>
            <a:normAutofit/>
          </a:bodyPr>
          <a:lstStyle/>
          <a:p>
            <a:r>
              <a:rPr lang="en-US" b="1" dirty="0"/>
              <a:t>Domestic Commodities Price Movement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57467" y="1248698"/>
          <a:ext cx="9713908" cy="46454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5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5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9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5563">
                <a:tc>
                  <a:txBody>
                    <a:bodyPr/>
                    <a:lstStyle/>
                    <a:p>
                      <a:r>
                        <a:rPr lang="en-US" dirty="0"/>
                        <a:t>Commodities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Prices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Previous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Month Prices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Directional Change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1-Year Low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1-Year High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010">
                <a:tc>
                  <a:txBody>
                    <a:bodyPr/>
                    <a:lstStyle/>
                    <a:p>
                      <a:r>
                        <a:rPr lang="en-US" dirty="0"/>
                        <a:t>Garri</a:t>
                      </a:r>
                      <a:r>
                        <a:rPr lang="en-US" baseline="0" dirty="0"/>
                        <a:t> (50kg) Yellow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N6,250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N6,150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N6,150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N16,000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010">
                <a:tc>
                  <a:txBody>
                    <a:bodyPr/>
                    <a:lstStyle/>
                    <a:p>
                      <a:r>
                        <a:rPr lang="en-US" dirty="0"/>
                        <a:t>Rice (50kg)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N14,000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N14,000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N13,000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N22,000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010">
                <a:tc>
                  <a:txBody>
                    <a:bodyPr/>
                    <a:lstStyle/>
                    <a:p>
                      <a:r>
                        <a:rPr lang="en-US" dirty="0"/>
                        <a:t>Flour</a:t>
                      </a:r>
                      <a:r>
                        <a:rPr lang="en-US" baseline="0" dirty="0"/>
                        <a:t> (50kg)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N11,000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N11,000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N8,500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N11,100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010">
                <a:tc>
                  <a:txBody>
                    <a:bodyPr/>
                    <a:lstStyle/>
                    <a:p>
                      <a:r>
                        <a:rPr lang="en-US" dirty="0"/>
                        <a:t>Beans (Oloyin)(50kg)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N24,000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N12,000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N34,000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010">
                <a:tc>
                  <a:txBody>
                    <a:bodyPr/>
                    <a:lstStyle/>
                    <a:p>
                      <a:r>
                        <a:rPr lang="en-US" dirty="0"/>
                        <a:t>Cement (50kg)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N2,550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N2,550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N1,400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N2,700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3010">
                <a:tc>
                  <a:txBody>
                    <a:bodyPr/>
                    <a:lstStyle/>
                    <a:p>
                      <a:r>
                        <a:rPr lang="en-US" dirty="0"/>
                        <a:t>Tomatoes (50kg)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N6,000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N20,000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694380"/>
                  </a:ext>
                </a:extLst>
              </a:tr>
              <a:tr h="53301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Pepper (bag)</a:t>
                      </a:r>
                      <a:endParaRPr lang="en-GB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N5,000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N15,000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7873767"/>
                  </a:ext>
                </a:extLst>
              </a:tr>
            </a:tbl>
          </a:graphicData>
        </a:graphic>
      </p:graphicFrame>
      <p:grpSp>
        <p:nvGrpSpPr>
          <p:cNvPr id="6" name="Group 17"/>
          <p:cNvGrpSpPr/>
          <p:nvPr/>
        </p:nvGrpSpPr>
        <p:grpSpPr>
          <a:xfrm>
            <a:off x="3500529" y="2212165"/>
            <a:ext cx="864384" cy="2617992"/>
            <a:chOff x="2771177" y="1485306"/>
            <a:chExt cx="864384" cy="2617992"/>
          </a:xfrm>
        </p:grpSpPr>
        <p:pic>
          <p:nvPicPr>
            <p:cNvPr id="21" name="Picture 103" descr="depositphotos_2231697-Sack-of-flour.jpg"/>
            <p:cNvPicPr>
              <a:picLocks noChangeAspect="1"/>
            </p:cNvPicPr>
            <p:nvPr/>
          </p:nvPicPr>
          <p:blipFill>
            <a:blip r:embed="rId3" cstate="print"/>
            <a:srcRect l="17389" t="7596" r="14305" b="2406"/>
            <a:stretch>
              <a:fillRect/>
            </a:stretch>
          </p:blipFill>
          <p:spPr bwMode="auto">
            <a:xfrm>
              <a:off x="2891555" y="2496604"/>
              <a:ext cx="620183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06" descr="1306562330370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1220" y="1485306"/>
              <a:ext cx="531283" cy="37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37040" y="1944981"/>
              <a:ext cx="729214" cy="50049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71177" y="3607639"/>
              <a:ext cx="860938" cy="49565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23558" y="3001202"/>
              <a:ext cx="712003" cy="541122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694928" y="680958"/>
            <a:ext cx="667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Relatively Inelastic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Products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3DF7D0B-3007-4DB6-AB62-F4DB985EF4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3646" y="4850702"/>
            <a:ext cx="527444" cy="527444"/>
          </a:xfrm>
          <a:prstGeom prst="rect">
            <a:avLst/>
          </a:prstGeom>
        </p:spPr>
      </p:pic>
      <p:sp>
        <p:nvSpPr>
          <p:cNvPr id="26" name="Left-Right Arrow 25"/>
          <p:cNvSpPr/>
          <p:nvPr/>
        </p:nvSpPr>
        <p:spPr>
          <a:xfrm>
            <a:off x="7377774" y="3230052"/>
            <a:ext cx="931653" cy="431321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710308" y="5369002"/>
            <a:ext cx="527444" cy="5157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94928" y="6059168"/>
            <a:ext cx="9791861" cy="549314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 defTabSz="609519">
              <a:lnSpc>
                <a:spcPct val="150000"/>
              </a:lnSpc>
              <a:defRPr/>
            </a:pPr>
            <a:r>
              <a:rPr lang="en-GB" altLang="en-US" sz="22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18490" y="5789422"/>
            <a:ext cx="9791861" cy="549314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marL="342900" indent="-342900" algn="ctr" defTabSz="609519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</a:t>
            </a:r>
            <a:r>
              <a:rPr lang="en-GB" altLang="en-US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Mixed movement in domestic commodity prices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7210" y="4334498"/>
            <a:ext cx="9445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7867" y="2785538"/>
            <a:ext cx="94456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Down Arrow 26"/>
          <p:cNvSpPr/>
          <p:nvPr/>
        </p:nvSpPr>
        <p:spPr>
          <a:xfrm rot="10800000">
            <a:off x="7573620" y="2206487"/>
            <a:ext cx="457200" cy="43732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109" y="4830157"/>
            <a:ext cx="5127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3201" y="5405213"/>
            <a:ext cx="5127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3766" y="3766847"/>
            <a:ext cx="5127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76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Box 11"/>
          <p:cNvSpPr txBox="1">
            <a:spLocks noChangeArrowheads="1"/>
          </p:cNvSpPr>
          <p:nvPr/>
        </p:nvSpPr>
        <p:spPr bwMode="auto">
          <a:xfrm>
            <a:off x="4499975" y="1366914"/>
            <a:ext cx="2330449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1C2E86"/>
                </a:solidFill>
                <a:cs typeface="Arial" pitchFamily="34" charset="0"/>
              </a:rPr>
              <a:t>Street price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53055" y="2082345"/>
            <a:ext cx="9476317" cy="0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311587" y="1307645"/>
            <a:ext cx="57152" cy="3843867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53054" y="2719461"/>
            <a:ext cx="9461500" cy="0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04374" y="3337528"/>
            <a:ext cx="9577916" cy="0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10720" y="3909028"/>
            <a:ext cx="9518651" cy="0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44588" y="4510161"/>
            <a:ext cx="9518651" cy="0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7" name="TextBox 20"/>
          <p:cNvSpPr txBox="1">
            <a:spLocks noChangeArrowheads="1"/>
          </p:cNvSpPr>
          <p:nvPr/>
        </p:nvSpPr>
        <p:spPr bwMode="auto">
          <a:xfrm>
            <a:off x="4499975" y="2169132"/>
            <a:ext cx="2330449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 pitchFamily="34" charset="0"/>
              </a:rPr>
              <a:t>N100 </a:t>
            </a:r>
            <a:endParaRPr lang="en-GB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0668" name="TextBox 22"/>
          <p:cNvSpPr txBox="1">
            <a:spLocks noChangeArrowheads="1"/>
          </p:cNvSpPr>
          <p:nvPr/>
        </p:nvSpPr>
        <p:spPr bwMode="auto">
          <a:xfrm>
            <a:off x="4499975" y="2759682"/>
            <a:ext cx="2330449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N260</a:t>
            </a:r>
          </a:p>
        </p:txBody>
      </p:sp>
      <p:sp>
        <p:nvSpPr>
          <p:cNvPr id="70669" name="TextBox 24"/>
          <p:cNvSpPr txBox="1">
            <a:spLocks noChangeArrowheads="1"/>
          </p:cNvSpPr>
          <p:nvPr/>
        </p:nvSpPr>
        <p:spPr bwMode="auto">
          <a:xfrm>
            <a:off x="4499975" y="3373516"/>
            <a:ext cx="2330449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N350</a:t>
            </a:r>
          </a:p>
        </p:txBody>
      </p:sp>
      <p:sp>
        <p:nvSpPr>
          <p:cNvPr id="70670" name="TextBox 26"/>
          <p:cNvSpPr txBox="1">
            <a:spLocks noChangeArrowheads="1"/>
          </p:cNvSpPr>
          <p:nvPr/>
        </p:nvSpPr>
        <p:spPr bwMode="auto">
          <a:xfrm>
            <a:off x="4499975" y="3961947"/>
            <a:ext cx="2330449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0672" name="TextBox 34"/>
          <p:cNvSpPr txBox="1">
            <a:spLocks noChangeArrowheads="1"/>
          </p:cNvSpPr>
          <p:nvPr/>
        </p:nvSpPr>
        <p:spPr bwMode="auto">
          <a:xfrm>
            <a:off x="1746188" y="1369030"/>
            <a:ext cx="2330451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1C2E86"/>
                </a:solidFill>
                <a:cs typeface="Arial" pitchFamily="34" charset="0"/>
              </a:rPr>
              <a:t>Goods </a:t>
            </a:r>
          </a:p>
        </p:txBody>
      </p:sp>
      <p:sp>
        <p:nvSpPr>
          <p:cNvPr id="70673" name="TextBox 35"/>
          <p:cNvSpPr txBox="1">
            <a:spLocks noChangeArrowheads="1"/>
          </p:cNvSpPr>
          <p:nvPr/>
        </p:nvSpPr>
        <p:spPr bwMode="auto">
          <a:xfrm>
            <a:off x="1746188" y="3377747"/>
            <a:ext cx="2330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1C2E86"/>
                </a:solidFill>
                <a:cs typeface="Arial" pitchFamily="34" charset="0"/>
              </a:rPr>
              <a:t>Bread Loaf </a:t>
            </a:r>
          </a:p>
        </p:txBody>
      </p:sp>
      <p:sp>
        <p:nvSpPr>
          <p:cNvPr id="70674" name="TextBox 36"/>
          <p:cNvSpPr txBox="1">
            <a:spLocks noChangeArrowheads="1"/>
          </p:cNvSpPr>
          <p:nvPr/>
        </p:nvSpPr>
        <p:spPr bwMode="auto">
          <a:xfrm>
            <a:off x="1746188" y="2164896"/>
            <a:ext cx="2330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1C2E86"/>
                </a:solidFill>
                <a:cs typeface="Arial" pitchFamily="34" charset="0"/>
              </a:rPr>
              <a:t>Pepsi (50cl)</a:t>
            </a:r>
          </a:p>
        </p:txBody>
      </p:sp>
      <p:sp>
        <p:nvSpPr>
          <p:cNvPr id="70675" name="TextBox 37"/>
          <p:cNvSpPr txBox="1">
            <a:spLocks noChangeArrowheads="1"/>
          </p:cNvSpPr>
          <p:nvPr/>
        </p:nvSpPr>
        <p:spPr bwMode="auto">
          <a:xfrm>
            <a:off x="1746188" y="2746981"/>
            <a:ext cx="2330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1C2E86"/>
                </a:solidFill>
                <a:cs typeface="Arial" pitchFamily="34" charset="0"/>
              </a:rPr>
              <a:t>Beer (60cl)</a:t>
            </a:r>
          </a:p>
        </p:txBody>
      </p:sp>
      <p:sp>
        <p:nvSpPr>
          <p:cNvPr id="70677" name="TextBox 39"/>
          <p:cNvSpPr txBox="1">
            <a:spLocks noChangeArrowheads="1"/>
          </p:cNvSpPr>
          <p:nvPr/>
        </p:nvSpPr>
        <p:spPr bwMode="auto">
          <a:xfrm>
            <a:off x="1746191" y="3980744"/>
            <a:ext cx="2772833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1C2E86"/>
                </a:solidFill>
                <a:cs typeface="Arial" pitchFamily="34" charset="0"/>
              </a:rPr>
              <a:t>Indomie (1 carton) </a:t>
            </a:r>
          </a:p>
        </p:txBody>
      </p:sp>
      <p:sp>
        <p:nvSpPr>
          <p:cNvPr id="70678" name="TextBox 46"/>
          <p:cNvSpPr txBox="1">
            <a:spLocks noChangeArrowheads="1"/>
          </p:cNvSpPr>
          <p:nvPr/>
        </p:nvSpPr>
        <p:spPr bwMode="auto">
          <a:xfrm>
            <a:off x="7101356" y="1211638"/>
            <a:ext cx="2330451" cy="830993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1C2E86"/>
                </a:solidFill>
                <a:cs typeface="Arial" pitchFamily="34" charset="0"/>
              </a:rPr>
              <a:t>Supermarket price </a:t>
            </a:r>
          </a:p>
        </p:txBody>
      </p:sp>
      <p:sp>
        <p:nvSpPr>
          <p:cNvPr id="70679" name="TextBox 47"/>
          <p:cNvSpPr txBox="1">
            <a:spLocks noChangeArrowheads="1"/>
          </p:cNvSpPr>
          <p:nvPr/>
        </p:nvSpPr>
        <p:spPr bwMode="auto">
          <a:xfrm>
            <a:off x="7101356" y="2206075"/>
            <a:ext cx="2330451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N100 </a:t>
            </a:r>
          </a:p>
        </p:txBody>
      </p:sp>
      <p:sp>
        <p:nvSpPr>
          <p:cNvPr id="70680" name="TextBox 48"/>
          <p:cNvSpPr txBox="1">
            <a:spLocks noChangeArrowheads="1"/>
          </p:cNvSpPr>
          <p:nvPr/>
        </p:nvSpPr>
        <p:spPr bwMode="auto">
          <a:xfrm>
            <a:off x="7101356" y="2759682"/>
            <a:ext cx="2330451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N300</a:t>
            </a:r>
          </a:p>
        </p:txBody>
      </p:sp>
      <p:sp>
        <p:nvSpPr>
          <p:cNvPr id="70681" name="TextBox 49"/>
          <p:cNvSpPr txBox="1">
            <a:spLocks noChangeArrowheads="1"/>
          </p:cNvSpPr>
          <p:nvPr/>
        </p:nvSpPr>
        <p:spPr bwMode="auto">
          <a:xfrm>
            <a:off x="7101356" y="3373516"/>
            <a:ext cx="2330451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N400</a:t>
            </a:r>
          </a:p>
        </p:txBody>
      </p:sp>
      <p:sp>
        <p:nvSpPr>
          <p:cNvPr id="70682" name="TextBox 50"/>
          <p:cNvSpPr txBox="1">
            <a:spLocks noChangeArrowheads="1"/>
          </p:cNvSpPr>
          <p:nvPr/>
        </p:nvSpPr>
        <p:spPr bwMode="auto">
          <a:xfrm>
            <a:off x="7101356" y="3961947"/>
            <a:ext cx="2330451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0683" name="TextBox 51"/>
          <p:cNvSpPr txBox="1">
            <a:spLocks noChangeArrowheads="1"/>
          </p:cNvSpPr>
          <p:nvPr/>
        </p:nvSpPr>
        <p:spPr bwMode="auto">
          <a:xfrm>
            <a:off x="7101356" y="3980748"/>
            <a:ext cx="2330451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N2,100</a:t>
            </a:r>
          </a:p>
        </p:txBody>
      </p:sp>
      <p:sp>
        <p:nvSpPr>
          <p:cNvPr id="70684" name="TextBox 33"/>
          <p:cNvSpPr txBox="1">
            <a:spLocks noChangeArrowheads="1"/>
          </p:cNvSpPr>
          <p:nvPr/>
        </p:nvSpPr>
        <p:spPr bwMode="auto">
          <a:xfrm>
            <a:off x="9547383" y="1366914"/>
            <a:ext cx="2099733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1C2E86"/>
                </a:solidFill>
                <a:cs typeface="Arial" pitchFamily="34" charset="0"/>
              </a:rPr>
              <a:t>% difference</a:t>
            </a:r>
          </a:p>
        </p:txBody>
      </p:sp>
      <p:sp>
        <p:nvSpPr>
          <p:cNvPr id="70685" name="TextBox 41"/>
          <p:cNvSpPr txBox="1">
            <a:spLocks noChangeArrowheads="1"/>
          </p:cNvSpPr>
          <p:nvPr/>
        </p:nvSpPr>
        <p:spPr bwMode="auto">
          <a:xfrm>
            <a:off x="9960974" y="2154316"/>
            <a:ext cx="72006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 0</a:t>
            </a: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% 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0686" name="TextBox 42"/>
          <p:cNvSpPr txBox="1">
            <a:spLocks noChangeArrowheads="1"/>
          </p:cNvSpPr>
          <p:nvPr/>
        </p:nvSpPr>
        <p:spPr bwMode="auto">
          <a:xfrm>
            <a:off x="9938591" y="3981489"/>
            <a:ext cx="106951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-15.5% </a:t>
            </a:r>
          </a:p>
        </p:txBody>
      </p:sp>
      <p:sp>
        <p:nvSpPr>
          <p:cNvPr id="70688" name="TextBox 53"/>
          <p:cNvSpPr txBox="1">
            <a:spLocks noChangeArrowheads="1"/>
          </p:cNvSpPr>
          <p:nvPr/>
        </p:nvSpPr>
        <p:spPr bwMode="auto">
          <a:xfrm>
            <a:off x="9960972" y="3388332"/>
            <a:ext cx="107432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-12.5% </a:t>
            </a:r>
          </a:p>
        </p:txBody>
      </p:sp>
      <p:sp>
        <p:nvSpPr>
          <p:cNvPr id="70689" name="TextBox 54"/>
          <p:cNvSpPr txBox="1">
            <a:spLocks noChangeArrowheads="1"/>
          </p:cNvSpPr>
          <p:nvPr/>
        </p:nvSpPr>
        <p:spPr bwMode="auto">
          <a:xfrm>
            <a:off x="9960974" y="2759682"/>
            <a:ext cx="121859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-15.30%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34493" y="5633141"/>
            <a:ext cx="9791861" cy="623247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defTabSz="609519">
              <a:lnSpc>
                <a:spcPct val="150000"/>
              </a:lnSpc>
              <a:defRPr/>
            </a:pPr>
            <a:r>
              <a:rPr lang="en-GB" altLang="en-US" sz="2200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Domestic food prices remain flat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674220" y="5151512"/>
            <a:ext cx="9518651" cy="0"/>
          </a:xfrm>
          <a:prstGeom prst="line">
            <a:avLst/>
          </a:prstGeom>
          <a:ln>
            <a:solidFill>
              <a:srgbClr val="008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92" name="Rectangle 45"/>
          <p:cNvSpPr>
            <a:spLocks noChangeArrowheads="1"/>
          </p:cNvSpPr>
          <p:nvPr/>
        </p:nvSpPr>
        <p:spPr bwMode="auto">
          <a:xfrm>
            <a:off x="1746188" y="4633491"/>
            <a:ext cx="201208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1C2E86"/>
                </a:solidFill>
                <a:cs typeface="Arial" pitchFamily="34" charset="0"/>
              </a:rPr>
              <a:t>Gala (big size)</a:t>
            </a:r>
          </a:p>
        </p:txBody>
      </p:sp>
      <p:sp>
        <p:nvSpPr>
          <p:cNvPr id="70693" name="TextBox 52"/>
          <p:cNvSpPr txBox="1">
            <a:spLocks noChangeArrowheads="1"/>
          </p:cNvSpPr>
          <p:nvPr/>
        </p:nvSpPr>
        <p:spPr bwMode="auto">
          <a:xfrm>
            <a:off x="4519024" y="4614444"/>
            <a:ext cx="2332567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N100</a:t>
            </a:r>
          </a:p>
        </p:txBody>
      </p:sp>
      <p:sp>
        <p:nvSpPr>
          <p:cNvPr id="70694" name="TextBox 55"/>
          <p:cNvSpPr txBox="1">
            <a:spLocks noChangeArrowheads="1"/>
          </p:cNvSpPr>
          <p:nvPr/>
        </p:nvSpPr>
        <p:spPr bwMode="auto">
          <a:xfrm>
            <a:off x="7103474" y="4614444"/>
            <a:ext cx="2332567" cy="461661"/>
          </a:xfrm>
          <a:prstGeom prst="rect">
            <a:avLst/>
          </a:prstGeom>
          <a:noFill/>
          <a:ln w="9525">
            <a:solidFill>
              <a:srgbClr val="008086"/>
            </a:solidFill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N100</a:t>
            </a:r>
          </a:p>
        </p:txBody>
      </p:sp>
      <p:sp>
        <p:nvSpPr>
          <p:cNvPr id="70695" name="TextBox 56"/>
          <p:cNvSpPr txBox="1">
            <a:spLocks noChangeArrowheads="1"/>
          </p:cNvSpPr>
          <p:nvPr/>
        </p:nvSpPr>
        <p:spPr bwMode="auto">
          <a:xfrm>
            <a:off x="10186188" y="4610490"/>
            <a:ext cx="654338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0%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2982" y="3946445"/>
            <a:ext cx="105188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defTabSz="607439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N1,900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691840" y="338002"/>
            <a:ext cx="8501031" cy="763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Consumer Goods – Current price 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7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150" y="-4763"/>
            <a:ext cx="59817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23750" y="142053"/>
            <a:ext cx="867568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dk1"/>
                </a:solidFill>
                <a:latin typeface="Copperplate Gothic Bold" pitchFamily="34" charset="0"/>
                <a:cs typeface="HELVETIC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Stock Market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9824" y="1061627"/>
            <a:ext cx="8928389" cy="1057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17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2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defTabSz="45717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200" dirty="0">
              <a:ln w="1905"/>
              <a:solidFill>
                <a:srgbClr val="44546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267044"/>
              </p:ext>
            </p:extLst>
          </p:nvPr>
        </p:nvGraphicFramePr>
        <p:xfrm>
          <a:off x="2234922" y="1854446"/>
          <a:ext cx="7709181" cy="491433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171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8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6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06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9235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  Share</a:t>
                      </a:r>
                      <a:r>
                        <a:rPr lang="en-US" sz="2200" baseline="0" dirty="0">
                          <a:latin typeface="+mn-lt"/>
                        </a:rPr>
                        <a:t> Prices</a:t>
                      </a:r>
                    </a:p>
                    <a:p>
                      <a:pPr algn="ctr"/>
                      <a:r>
                        <a:rPr lang="en-US" sz="2200" baseline="0" dirty="0">
                          <a:latin typeface="+mn-lt"/>
                        </a:rPr>
                        <a:t> (</a:t>
                      </a:r>
                      <a:r>
                        <a:rPr lang="en-US" sz="2200" strike="dblStrike" baseline="0" dirty="0">
                          <a:latin typeface="+mn-lt"/>
                        </a:rPr>
                        <a:t>N</a:t>
                      </a:r>
                      <a:r>
                        <a:rPr lang="en-US" sz="2200" baseline="0" dirty="0">
                          <a:latin typeface="+mn-lt"/>
                        </a:rPr>
                        <a:t>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Daily % Change</a:t>
                      </a:r>
                      <a:r>
                        <a:rPr lang="en-US" sz="2200" baseline="0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200" baseline="0" dirty="0" smtClean="0">
                          <a:latin typeface="+mn-lt"/>
                        </a:rPr>
                        <a:t>(April 9</a:t>
                      </a:r>
                      <a:r>
                        <a:rPr lang="en-US" sz="2200" baseline="30000" dirty="0" smtClean="0">
                          <a:latin typeface="+mn-lt"/>
                        </a:rPr>
                        <a:t>th</a:t>
                      </a:r>
                      <a:r>
                        <a:rPr lang="en-US" sz="2200" baseline="0" dirty="0" smtClean="0">
                          <a:latin typeface="+mn-lt"/>
                        </a:rPr>
                        <a:t> – 10</a:t>
                      </a:r>
                      <a:r>
                        <a:rPr lang="en-US" sz="2200" baseline="30000" dirty="0" smtClean="0">
                          <a:latin typeface="+mn-lt"/>
                        </a:rPr>
                        <a:t>th</a:t>
                      </a:r>
                      <a:r>
                        <a:rPr lang="en-US" sz="2200" baseline="0" dirty="0" smtClean="0">
                          <a:latin typeface="+mn-lt"/>
                        </a:rPr>
                        <a:t>)</a:t>
                      </a:r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YTD</a:t>
                      </a:r>
                      <a:r>
                        <a:rPr lang="en-US" sz="2200" baseline="0" dirty="0">
                          <a:latin typeface="+mn-lt"/>
                        </a:rPr>
                        <a:t>  (% Change)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25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Nestle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</a:rPr>
                        <a:t>1,450</a:t>
                      </a:r>
                      <a:endParaRPr lang="en-GB" sz="22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+mn-lt"/>
                        </a:rPr>
                        <a:t>-</a:t>
                      </a:r>
                      <a:endParaRPr lang="en-GB" sz="22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2.36</a:t>
                      </a:r>
                      <a:endParaRPr lang="en-GB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25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Honeywell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</a:rPr>
                        <a:t>1.15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+mn-lt"/>
                        </a:rPr>
                        <a:t>4.55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10.16</a:t>
                      </a:r>
                      <a:endParaRPr lang="en-GB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73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Flour Mills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</a:rPr>
                        <a:t>17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+mn-lt"/>
                        </a:rPr>
                        <a:t>-</a:t>
                      </a:r>
                      <a:endParaRPr lang="en-GB" sz="22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26.41</a:t>
                      </a:r>
                      <a:endParaRPr lang="en-US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257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Cadbury</a:t>
                      </a:r>
                      <a:endParaRPr lang="en-US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</a:rPr>
                        <a:t>10.1</a:t>
                      </a:r>
                      <a:endParaRPr lang="en-GB" sz="22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+mn-lt"/>
                        </a:rPr>
                        <a:t>3.81</a:t>
                      </a:r>
                      <a:endParaRPr lang="en-GB" sz="22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1.00</a:t>
                      </a:r>
                      <a:endParaRPr lang="en-GB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Dangote Sugar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</a:rPr>
                        <a:t>13.55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+mn-lt"/>
                        </a:rPr>
                        <a:t>0.74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11.15</a:t>
                      </a:r>
                      <a:endParaRPr lang="en-GB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0913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Unilever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n-lt"/>
                        </a:rPr>
                        <a:t>34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latin typeface="+mn-lt"/>
                        </a:rPr>
                        <a:t>2.86</a:t>
                      </a:r>
                      <a:endParaRPr lang="en-GB" sz="22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8.11</a:t>
                      </a:r>
                      <a:endParaRPr lang="en-GB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0913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Ikeja Hotels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2.05</a:t>
                      </a:r>
                      <a:endParaRPr lang="en-GB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9.29</a:t>
                      </a:r>
                      <a:endParaRPr lang="en-GB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33.99</a:t>
                      </a:r>
                      <a:endParaRPr lang="en-GB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0913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Newrest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ASL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7.05</a:t>
                      </a:r>
                      <a:endParaRPr lang="en-GB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GB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10.76</a:t>
                      </a:r>
                      <a:endParaRPr lang="en-GB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34919" y="715668"/>
            <a:ext cx="84330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418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altLang="en-US" sz="2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NSE ASI       </a:t>
            </a:r>
            <a:r>
              <a:rPr lang="en-GB" altLang="en-US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0.12% </a:t>
            </a:r>
            <a:r>
              <a:rPr lang="en-GB" altLang="en-US" sz="2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to </a:t>
            </a:r>
            <a:r>
              <a:rPr lang="en-GB" altLang="en-US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29,193.42pts </a:t>
            </a:r>
            <a:r>
              <a:rPr lang="en-GB" altLang="en-US" sz="2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on </a:t>
            </a:r>
            <a:r>
              <a:rPr lang="en-GB" altLang="en-US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April 10</a:t>
            </a:r>
            <a:r>
              <a:rPr lang="en-GB" altLang="en-US" sz="2200" baseline="3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th</a:t>
            </a:r>
            <a:r>
              <a:rPr lang="en-GB" altLang="en-US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  </a:t>
            </a:r>
            <a:endParaRPr lang="en-GB" altLang="en-US" sz="2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defTabSz="6418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altLang="en-US" sz="2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Consumer goods sub </a:t>
            </a:r>
            <a:r>
              <a:rPr lang="en-GB" altLang="en-US" sz="2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index:       0.44% at 649.99pts</a:t>
            </a:r>
            <a:endParaRPr lang="en-GB" altLang="en-US" sz="2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8104506" y="4912665"/>
            <a:ext cx="259307" cy="2333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prstClr val="white"/>
              </a:solidFill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8111464" y="3955835"/>
            <a:ext cx="259307" cy="2333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prstClr val="white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094" y="3934471"/>
            <a:ext cx="439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596" y="6546850"/>
            <a:ext cx="439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Down Arrow 28"/>
          <p:cNvSpPr/>
          <p:nvPr/>
        </p:nvSpPr>
        <p:spPr>
          <a:xfrm>
            <a:off x="8169769" y="6485177"/>
            <a:ext cx="259307" cy="2333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prstClr val="white"/>
              </a:solidFill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8111464" y="3022385"/>
            <a:ext cx="259307" cy="2333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8111464" y="3422435"/>
            <a:ext cx="259307" cy="2333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prstClr val="white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8142606" y="5617515"/>
            <a:ext cx="259307" cy="2333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prstClr val="white"/>
              </a:solidFill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8161656" y="6036615"/>
            <a:ext cx="259307" cy="2333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5956415" y="5639328"/>
            <a:ext cx="259307" cy="2333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prstClr val="white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194" y="3039121"/>
            <a:ext cx="4397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Down Arrow 37"/>
          <p:cNvSpPr/>
          <p:nvPr/>
        </p:nvSpPr>
        <p:spPr>
          <a:xfrm>
            <a:off x="5614456" y="1431326"/>
            <a:ext cx="259307" cy="2333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prstClr val="white"/>
              </a:solidFill>
            </a:endParaRPr>
          </a:p>
        </p:txBody>
      </p:sp>
      <p:pic>
        <p:nvPicPr>
          <p:cNvPr id="24" name="Shape 614">
            <a:extLst>
              <a:ext uri="{FF2B5EF4-FFF2-40B4-BE49-F238E27FC236}">
                <a16:creationId xmlns:a16="http://schemas.microsoft.com/office/drawing/2014/main" xmlns="" id="{0792B42B-590C-4A23-9EDC-CF182AEBC56D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386367" y="833689"/>
            <a:ext cx="423333" cy="41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614">
            <a:extLst>
              <a:ext uri="{FF2B5EF4-FFF2-40B4-BE49-F238E27FC236}">
                <a16:creationId xmlns:a16="http://schemas.microsoft.com/office/drawing/2014/main" xmlns="" id="{0792B42B-590C-4A23-9EDC-CF182AEBC56D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941094" y="3366134"/>
            <a:ext cx="423333" cy="4148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Down Arrow 38"/>
          <p:cNvSpPr/>
          <p:nvPr/>
        </p:nvSpPr>
        <p:spPr>
          <a:xfrm>
            <a:off x="5989956" y="4379265"/>
            <a:ext cx="259307" cy="2333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prstClr val="white"/>
              </a:solidFill>
            </a:endParaRPr>
          </a:p>
        </p:txBody>
      </p:sp>
      <p:pic>
        <p:nvPicPr>
          <p:cNvPr id="41" name="Shape 614">
            <a:extLst>
              <a:ext uri="{FF2B5EF4-FFF2-40B4-BE49-F238E27FC236}">
                <a16:creationId xmlns:a16="http://schemas.microsoft.com/office/drawing/2014/main" xmlns="" id="{0792B42B-590C-4A23-9EDC-CF182AEBC56D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980307" y="4340384"/>
            <a:ext cx="423333" cy="41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614">
            <a:extLst>
              <a:ext uri="{FF2B5EF4-FFF2-40B4-BE49-F238E27FC236}">
                <a16:creationId xmlns:a16="http://schemas.microsoft.com/office/drawing/2014/main" xmlns="" id="{0792B42B-590C-4A23-9EDC-CF182AEBC56D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920883" y="4736687"/>
            <a:ext cx="423333" cy="41486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Down Arrow 44"/>
          <p:cNvSpPr/>
          <p:nvPr/>
        </p:nvSpPr>
        <p:spPr>
          <a:xfrm>
            <a:off x="5956415" y="6068449"/>
            <a:ext cx="259307" cy="23334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GB" sz="2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0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2" name="Shape 602"/>
          <p:cNvGraphicFramePr/>
          <p:nvPr>
            <p:extLst>
              <p:ext uri="{D42A27DB-BD31-4B8C-83A1-F6EECF244321}">
                <p14:modId xmlns:p14="http://schemas.microsoft.com/office/powerpoint/2010/main" xmlns="" val="714176545"/>
              </p:ext>
            </p:extLst>
          </p:nvPr>
        </p:nvGraphicFramePr>
        <p:xfrm>
          <a:off x="869248" y="2374904"/>
          <a:ext cx="1987433" cy="2010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87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900" u="none" strike="noStrike" cap="none" dirty="0"/>
                        <a:t>BRENT</a:t>
                      </a:r>
                      <a:endParaRPr sz="1900" b="1" u="none" strike="noStrike" cap="none" dirty="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9733" marR="109733" marT="54867" marB="548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900" u="none" strike="noStrike" cap="none" dirty="0"/>
                        <a:t>WTI</a:t>
                      </a:r>
                      <a:endParaRPr sz="1900" b="1" u="none" strike="noStrike" cap="none" dirty="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09733" marR="109733" marT="54867" marB="548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260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90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NATURAL GAS</a:t>
                      </a:r>
                      <a:endParaRPr sz="19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33" marR="109733" marT="54867" marB="5486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03" name="Shape 603"/>
          <p:cNvSpPr/>
          <p:nvPr/>
        </p:nvSpPr>
        <p:spPr>
          <a:xfrm>
            <a:off x="665120" y="1585815"/>
            <a:ext cx="2128706" cy="518457"/>
          </a:xfrm>
          <a:prstGeom prst="round2SameRect">
            <a:avLst>
              <a:gd name="adj1" fmla="val 8546"/>
              <a:gd name="adj2" fmla="val 0"/>
            </a:avLst>
          </a:prstGeom>
          <a:solidFill>
            <a:schemeClr val="lt1"/>
          </a:solidFill>
          <a:ln w="15875" cap="flat" cmpd="sng">
            <a:solidFill>
              <a:srgbClr val="0080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95" tIns="54831" rIns="109695" bIns="54831" anchor="ctr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300"/>
            </a:pPr>
            <a:r>
              <a:rPr lang="en-GB" sz="2200" b="1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COMMODITY</a:t>
            </a:r>
            <a:endParaRPr sz="2200" b="1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04" name="Shape 604"/>
          <p:cNvGraphicFramePr/>
          <p:nvPr>
            <p:extLst>
              <p:ext uri="{D42A27DB-BD31-4B8C-83A1-F6EECF244321}">
                <p14:modId xmlns:p14="http://schemas.microsoft.com/office/powerpoint/2010/main" xmlns="" val="1553759517"/>
              </p:ext>
            </p:extLst>
          </p:nvPr>
        </p:nvGraphicFramePr>
        <p:xfrm>
          <a:off x="3210987" y="2387602"/>
          <a:ext cx="3074567" cy="204904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74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90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1.48%</a:t>
                      </a:r>
                      <a:endParaRPr sz="1900" u="none" strike="noStrike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9733" marR="109733" marT="54867" marB="548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7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90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0.48%</a:t>
                      </a:r>
                      <a:endParaRPr sz="1900" u="none" strike="noStrike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9733" marR="109733" marT="54867" marB="548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7200"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9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0.04%</a:t>
                      </a:r>
                      <a:endParaRPr lang="en-GB" sz="19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9733" marR="109733" marT="54867" marB="5486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05" name="Shape 605"/>
          <p:cNvSpPr/>
          <p:nvPr/>
        </p:nvSpPr>
        <p:spPr>
          <a:xfrm>
            <a:off x="2908187" y="1345722"/>
            <a:ext cx="3838448" cy="969294"/>
          </a:xfrm>
          <a:prstGeom prst="round2SameRect">
            <a:avLst>
              <a:gd name="adj1" fmla="val 6918"/>
              <a:gd name="adj2" fmla="val 0"/>
            </a:avLst>
          </a:prstGeom>
          <a:solidFill>
            <a:schemeClr val="lt1"/>
          </a:solidFill>
          <a:ln w="15875" cap="flat" cmpd="sng">
            <a:solidFill>
              <a:srgbClr val="0080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95" tIns="54831" rIns="109695" bIns="54831" anchor="ctr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300"/>
            </a:pPr>
            <a:r>
              <a:rPr lang="en-GB" sz="2200" b="1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DAILY CHANGE</a:t>
            </a:r>
            <a:endParaRPr sz="2200" b="1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  <a:p>
            <a:pPr algn="ctr" defTabSz="607439" fontAlgn="base">
              <a:buClr>
                <a:srgbClr val="000000"/>
              </a:buClr>
              <a:buSzPts val="1300"/>
            </a:pPr>
            <a:r>
              <a:rPr lang="en-GB" sz="2200" b="1" dirty="0" smtClean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April 10</a:t>
            </a:r>
            <a:r>
              <a:rPr lang="en-GB" sz="2200" b="1" baseline="30000" dirty="0" smtClean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th </a:t>
            </a:r>
            <a:r>
              <a:rPr lang="en-GB" sz="2200" b="1" dirty="0" smtClean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– 11</a:t>
            </a:r>
            <a:r>
              <a:rPr lang="en-GB" sz="2200" b="1" baseline="30000" dirty="0" smtClean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th</a:t>
            </a:r>
            <a:r>
              <a:rPr lang="en-GB" sz="2200" b="1" dirty="0" smtClean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     </a:t>
            </a:r>
            <a:endParaRPr sz="2200" b="1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06" name="Shape 606"/>
          <p:cNvGraphicFramePr/>
          <p:nvPr>
            <p:extLst>
              <p:ext uri="{D42A27DB-BD31-4B8C-83A1-F6EECF244321}">
                <p14:modId xmlns:p14="http://schemas.microsoft.com/office/powerpoint/2010/main" xmlns="" val="332907690"/>
              </p:ext>
            </p:extLst>
          </p:nvPr>
        </p:nvGraphicFramePr>
        <p:xfrm>
          <a:off x="6786680" y="2374904"/>
          <a:ext cx="1987433" cy="21170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87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90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31.36%</a:t>
                      </a:r>
                      <a:endParaRPr sz="1900" u="none" strike="noStrike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9733" marR="109733" marT="54867" marB="548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22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90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41.6%</a:t>
                      </a:r>
                      <a:endParaRPr sz="1900" u="none" strike="noStrike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9733" marR="109733" marT="54867" marB="548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7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90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8.16%</a:t>
                      </a:r>
                      <a:endParaRPr sz="1900" u="none" strike="noStrike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9733" marR="109733" marT="54867" marB="5486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07" name="Shape 607"/>
          <p:cNvSpPr/>
          <p:nvPr/>
        </p:nvSpPr>
        <p:spPr>
          <a:xfrm>
            <a:off x="6863839" y="1585815"/>
            <a:ext cx="1999613" cy="518457"/>
          </a:xfrm>
          <a:prstGeom prst="round2SameRect">
            <a:avLst>
              <a:gd name="adj1" fmla="val 6918"/>
              <a:gd name="adj2" fmla="val 0"/>
            </a:avLst>
          </a:prstGeom>
          <a:solidFill>
            <a:schemeClr val="lt1"/>
          </a:solidFill>
          <a:ln w="15875" cap="flat" cmpd="sng">
            <a:solidFill>
              <a:srgbClr val="0080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95" tIns="54831" rIns="109695" bIns="54831" anchor="ctr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300"/>
            </a:pPr>
            <a:r>
              <a:rPr lang="en-GB" sz="2200" b="1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YTD</a:t>
            </a:r>
            <a:endParaRPr sz="2200" b="1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8" name="Shape 608"/>
          <p:cNvSpPr/>
          <p:nvPr/>
        </p:nvSpPr>
        <p:spPr>
          <a:xfrm>
            <a:off x="9155462" y="1413175"/>
            <a:ext cx="2355743" cy="770838"/>
          </a:xfrm>
          <a:prstGeom prst="round2SameRect">
            <a:avLst>
              <a:gd name="adj1" fmla="val 8546"/>
              <a:gd name="adj2" fmla="val 0"/>
            </a:avLst>
          </a:prstGeom>
          <a:solidFill>
            <a:schemeClr val="lt1"/>
          </a:solidFill>
          <a:ln w="15875" cap="flat" cmpd="sng">
            <a:solidFill>
              <a:srgbClr val="0080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95" tIns="54831" rIns="109695" bIns="54831" anchor="ctr" anchorCtr="0">
            <a:noAutofit/>
          </a:bodyPr>
          <a:lstStyle/>
          <a:p>
            <a:pPr algn="ctr" defTabSz="607439" fontAlgn="base">
              <a:buClr>
                <a:srgbClr val="000000"/>
              </a:buClr>
              <a:buSzPts val="1300"/>
            </a:pPr>
            <a:r>
              <a:rPr lang="en-GB" sz="2200" b="1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rPr>
              <a:t>CURRENT PRICE </a:t>
            </a:r>
            <a:endParaRPr sz="2200" b="1" dirty="0">
              <a:solidFill>
                <a:srgbClr val="000000"/>
              </a:solidFill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609" name="Shape 609"/>
          <p:cNvGraphicFramePr/>
          <p:nvPr>
            <p:extLst>
              <p:ext uri="{D42A27DB-BD31-4B8C-83A1-F6EECF244321}">
                <p14:modId xmlns:p14="http://schemas.microsoft.com/office/powerpoint/2010/main" xmlns="" val="1150996650"/>
              </p:ext>
            </p:extLst>
          </p:nvPr>
        </p:nvGraphicFramePr>
        <p:xfrm>
          <a:off x="9155462" y="2374904"/>
          <a:ext cx="2203333" cy="209168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203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69467">
                <a:tc>
                  <a:txBody>
                    <a:bodyPr/>
                    <a:lstStyle/>
                    <a:p>
                      <a:pPr marL="0" marR="0" lvl="0" indent="0" algn="ctr" defTabSz="4572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900" u="none" strike="noStrike" kern="1200" cap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$70.67pb</a:t>
                      </a:r>
                      <a:endParaRPr lang="en-US" sz="1900" u="none" strike="noStrike" kern="1200" cap="none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9733" marR="109733" marT="54867" marB="5486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6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900" u="none" strike="noStrike" cap="none" dirty="0" smtClean="0">
                          <a:solidFill>
                            <a:schemeClr val="tx1"/>
                          </a:solidFill>
                        </a:rPr>
                        <a:t>$64.30pb</a:t>
                      </a:r>
                      <a:endParaRPr sz="1900" b="1" u="none" strike="noStrike" cap="none" dirty="0">
                        <a:solidFill>
                          <a:schemeClr val="tx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109733" marR="109733" marT="54867" marB="5486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5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900" u="none" strike="noStrike" cap="none" dirty="0" smtClean="0">
                          <a:solidFill>
                            <a:schemeClr val="tx1"/>
                          </a:solidFill>
                        </a:rPr>
                        <a:t>$2.70MBtu</a:t>
                      </a:r>
                      <a:endParaRPr sz="1900" b="1" u="none" strike="noStrike" cap="none" dirty="0">
                        <a:solidFill>
                          <a:schemeClr val="tx1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L="109733" marR="109733" marT="54867" marB="5486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1756098" y="348397"/>
            <a:ext cx="8501031" cy="7634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Oil Markets Today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" name="Shape 614">
            <a:extLst>
              <a:ext uri="{FF2B5EF4-FFF2-40B4-BE49-F238E27FC236}">
                <a16:creationId xmlns:a16="http://schemas.microsoft.com/office/drawing/2014/main" xmlns="" id="{0792B42B-590C-4A23-9EDC-CF182AEBC56D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848457" y="2481366"/>
            <a:ext cx="423333" cy="41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614">
            <a:extLst>
              <a:ext uri="{FF2B5EF4-FFF2-40B4-BE49-F238E27FC236}">
                <a16:creationId xmlns:a16="http://schemas.microsoft.com/office/drawing/2014/main" xmlns="" id="{0792B42B-590C-4A23-9EDC-CF182AEBC56D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881589" y="3031326"/>
            <a:ext cx="423333" cy="41486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Down Arrow 19"/>
          <p:cNvSpPr/>
          <p:nvPr/>
        </p:nvSpPr>
        <p:spPr>
          <a:xfrm>
            <a:off x="6984628" y="3693273"/>
            <a:ext cx="263770" cy="2637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Down Arrow 18"/>
          <p:cNvSpPr/>
          <p:nvPr/>
        </p:nvSpPr>
        <p:spPr>
          <a:xfrm>
            <a:off x="4022812" y="3148354"/>
            <a:ext cx="263770" cy="2637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Down Arrow 22"/>
          <p:cNvSpPr/>
          <p:nvPr/>
        </p:nvSpPr>
        <p:spPr>
          <a:xfrm>
            <a:off x="4022812" y="2556914"/>
            <a:ext cx="263770" cy="26376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Shape 614">
            <a:extLst>
              <a:ext uri="{FF2B5EF4-FFF2-40B4-BE49-F238E27FC236}">
                <a16:creationId xmlns:a16="http://schemas.microsoft.com/office/drawing/2014/main" xmlns="" id="{0792B42B-590C-4A23-9EDC-CF182AEBC56D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943030" y="3617723"/>
            <a:ext cx="423333" cy="414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448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ustom 1">
      <a:majorFont>
        <a:latin typeface="Garamond"/>
        <a:ea typeface=""/>
        <a:cs typeface=""/>
      </a:majorFont>
      <a:minorFont>
        <a:latin typeface="Californian FB"/>
        <a:ea typeface="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19087</TotalTime>
  <Words>652</Words>
  <Application>Microsoft Office PowerPoint</Application>
  <PresentationFormat>Custom</PresentationFormat>
  <Paragraphs>238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Wisp</vt:lpstr>
      <vt:lpstr>Burning Economic Issues</vt:lpstr>
      <vt:lpstr>Impact</vt:lpstr>
      <vt:lpstr>Power Sector</vt:lpstr>
      <vt:lpstr>Domestic Commodities Price Movement</vt:lpstr>
      <vt:lpstr>Domestic Commodities Price Movement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Temitope Sanni</dc:creator>
  <cp:lastModifiedBy>Presentation New</cp:lastModifiedBy>
  <cp:revision>2167</cp:revision>
  <cp:lastPrinted>2019-02-13T12:01:58Z</cp:lastPrinted>
  <dcterms:created xsi:type="dcterms:W3CDTF">2018-07-12T07:53:27Z</dcterms:created>
  <dcterms:modified xsi:type="dcterms:W3CDTF">2019-04-11T18:19:58Z</dcterms:modified>
</cp:coreProperties>
</file>